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7" r:id="rId2"/>
    <p:sldId id="269" r:id="rId3"/>
    <p:sldId id="270" r:id="rId4"/>
    <p:sldId id="258" r:id="rId5"/>
    <p:sldId id="259" r:id="rId6"/>
    <p:sldId id="260" r:id="rId7"/>
    <p:sldId id="261" r:id="rId8"/>
    <p:sldId id="263" r:id="rId9"/>
    <p:sldId id="264" r:id="rId10"/>
    <p:sldId id="265" r:id="rId11"/>
    <p:sldId id="266" r:id="rId12"/>
    <p:sldId id="267" r:id="rId13"/>
    <p:sldId id="272" r:id="rId14"/>
    <p:sldId id="273" r:id="rId15"/>
    <p:sldId id="271" r:id="rId16"/>
    <p:sldId id="268" r:id="rId1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150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3CF986-6EBE-4A24-AF56-B36FD8EF4A87}" type="datetimeFigureOut">
              <a:rPr lang="nl-NL" smtClean="0"/>
              <a:t>20-3-2015</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3CA35D-2FFB-46DD-97F2-43F5E7378CDE}" type="slidenum">
              <a:rPr lang="nl-NL" smtClean="0"/>
              <a:t>‹nr.›</a:t>
            </a:fld>
            <a:endParaRPr lang="nl-NL"/>
          </a:p>
        </p:txBody>
      </p:sp>
    </p:spTree>
    <p:extLst>
      <p:ext uri="{BB962C8B-B14F-4D97-AF65-F5344CB8AC3E}">
        <p14:creationId xmlns:p14="http://schemas.microsoft.com/office/powerpoint/2010/main" val="321191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E5749669-A204-4EB9-BE44-F65EBB959AEC}" type="slidenum">
              <a:rPr lang="nl-NL" smtClean="0">
                <a:solidFill>
                  <a:prstClr val="black"/>
                </a:solidFill>
              </a:rPr>
              <a:pPr/>
              <a:t>1</a:t>
            </a:fld>
            <a:endParaRPr lang="nl-NL" smtClean="0">
              <a:solidFill>
                <a:prstClr val="black"/>
              </a:solidFill>
            </a:endParaRPr>
          </a:p>
        </p:txBody>
      </p:sp>
      <p:sp>
        <p:nvSpPr>
          <p:cNvPr id="2355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3552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nl-NL"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8739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NL" smtClean="0"/>
          </a:p>
        </p:txBody>
      </p:sp>
      <p:sp>
        <p:nvSpPr>
          <p:cNvPr id="187396"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574F280-BE5E-49D0-8D41-7C258ADEE8B0}" type="slidenum">
              <a:rPr lang="nl-NL" smtClean="0">
                <a:solidFill>
                  <a:prstClr val="black"/>
                </a:solidFill>
              </a:rPr>
              <a:pPr/>
              <a:t>12</a:t>
            </a:fld>
            <a:endParaRPr lang="nl-NL" smtClean="0">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0C0FA51C-5157-48B9-A22A-B3520739D06D}" type="slidenum">
              <a:rPr lang="nl-NL" smtClean="0">
                <a:solidFill>
                  <a:prstClr val="black"/>
                </a:solidFill>
              </a:rPr>
              <a:pPr/>
              <a:t>13</a:t>
            </a:fld>
            <a:endParaRPr lang="nl-NL" smtClean="0">
              <a:solidFill>
                <a:prstClr val="black"/>
              </a:solidFill>
            </a:endParaRPr>
          </a:p>
        </p:txBody>
      </p:sp>
      <p:sp>
        <p:nvSpPr>
          <p:cNvPr id="1945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64"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nl-NL" smtClean="0"/>
              <a:t> doelgericht : 		behandeling moet doeltreffend,   				meetbaar en specifiek zijn</a:t>
            </a:r>
          </a:p>
          <a:p>
            <a:r>
              <a:rPr lang="nl-NL" smtClean="0"/>
              <a:t> bewust:		mt en kiss vraag om een zeer bewuste 		opstelling en denkproces!!</a:t>
            </a:r>
          </a:p>
          <a:p>
            <a:r>
              <a:rPr lang="nl-NL" smtClean="0"/>
              <a:t> systematisch: 	vastgesteld plan</a:t>
            </a:r>
          </a:p>
          <a:p>
            <a:r>
              <a:rPr lang="nl-NL" smtClean="0"/>
              <a:t> procesmatig:			behandelbeloop en eindfase evalueren</a:t>
            </a:r>
          </a:p>
          <a:p>
            <a:endParaRPr lang="nl-NL"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0C0FA51C-5157-48B9-A22A-B3520739D06D}" type="slidenum">
              <a:rPr lang="nl-NL" smtClean="0">
                <a:solidFill>
                  <a:prstClr val="black"/>
                </a:solidFill>
              </a:rPr>
              <a:pPr/>
              <a:t>14</a:t>
            </a:fld>
            <a:endParaRPr lang="nl-NL" smtClean="0">
              <a:solidFill>
                <a:prstClr val="black"/>
              </a:solidFill>
            </a:endParaRPr>
          </a:p>
        </p:txBody>
      </p:sp>
      <p:sp>
        <p:nvSpPr>
          <p:cNvPr id="1945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64"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nl-NL" smtClean="0"/>
              <a:t> doelgericht : 		behandeling moet doeltreffend,   				meetbaar en specifiek zijn</a:t>
            </a:r>
          </a:p>
          <a:p>
            <a:r>
              <a:rPr lang="nl-NL" smtClean="0"/>
              <a:t> bewust:		mt en kiss vraag om een zeer bewuste 		opstelling en denkproces!!</a:t>
            </a:r>
          </a:p>
          <a:p>
            <a:r>
              <a:rPr lang="nl-NL" smtClean="0"/>
              <a:t> systematisch: 	vastgesteld plan</a:t>
            </a:r>
          </a:p>
          <a:p>
            <a:r>
              <a:rPr lang="nl-NL" smtClean="0"/>
              <a:t> procesmatig:			behandelbeloop en eindfase evalueren</a:t>
            </a:r>
          </a:p>
          <a:p>
            <a:endParaRPr lang="nl-NL"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4EFDE388-45D8-4D02-8E95-295BCC54D628}" type="slidenum">
              <a:rPr lang="nl-NL" smtClean="0">
                <a:solidFill>
                  <a:prstClr val="black"/>
                </a:solidFill>
              </a:rPr>
              <a:pPr>
                <a:defRPr/>
              </a:pPr>
              <a:t>16</a:t>
            </a:fld>
            <a:endParaRPr lang="nl-NL">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307B9152-2952-4EFC-8B9E-C798E93F5958}" type="slidenum">
              <a:rPr lang="nl-NL" smtClean="0">
                <a:solidFill>
                  <a:prstClr val="black"/>
                </a:solidFill>
              </a:rPr>
              <a:pPr/>
              <a:t>4</a:t>
            </a:fld>
            <a:endParaRPr lang="nl-NL" smtClean="0">
              <a:solidFill>
                <a:prstClr val="black"/>
              </a:solidFill>
            </a:endParaRPr>
          </a:p>
        </p:txBody>
      </p:sp>
      <p:sp>
        <p:nvSpPr>
          <p:cNvPr id="2365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36548"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nl-NL"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3BF46FFB-ED67-45C8-A50D-4C78D52CF19F}" type="slidenum">
              <a:rPr lang="nl-NL" smtClean="0">
                <a:solidFill>
                  <a:prstClr val="black"/>
                </a:solidFill>
              </a:rPr>
              <a:pPr/>
              <a:t>5</a:t>
            </a:fld>
            <a:endParaRPr lang="nl-NL" smtClean="0">
              <a:solidFill>
                <a:prstClr val="black"/>
              </a:solidFill>
            </a:endParaRPr>
          </a:p>
        </p:txBody>
      </p:sp>
      <p:sp>
        <p:nvSpPr>
          <p:cNvPr id="1904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046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50000"/>
              </a:spcBef>
            </a:pPr>
            <a:r>
              <a:rPr lang="nl-NL" b="1" u="sng" smtClean="0"/>
              <a:t>Hoofddoelstelling behandeling</a:t>
            </a:r>
          </a:p>
          <a:p>
            <a:r>
              <a:rPr lang="nl-NL" smtClean="0"/>
              <a:t>Na 3 behandelingen:</a:t>
            </a:r>
          </a:p>
          <a:p>
            <a:r>
              <a:rPr lang="nl-NL" smtClean="0"/>
              <a:t>zijn er op stoornisnivo geen afwijkingen meer aantoonbaar</a:t>
            </a:r>
          </a:p>
          <a:p>
            <a:r>
              <a:rPr lang="nl-NL" smtClean="0"/>
              <a:t>zijn er geen beperkingen meer van activiteiten</a:t>
            </a:r>
          </a:p>
          <a:p>
            <a:r>
              <a:rPr lang="nl-NL" smtClean="0"/>
              <a:t>is de participatie normaal</a:t>
            </a:r>
          </a:p>
          <a:p>
            <a:r>
              <a:rPr lang="nl-NL" smtClean="0"/>
              <a:t>is duidelijk of inschakeling van KFT noodzakelijk is</a:t>
            </a:r>
          </a:p>
          <a:p>
            <a:r>
              <a:rPr lang="nl-NL" smtClean="0"/>
              <a:t>zijn de ouders / verzorgers bekend met preventieve cq verdere therapeutische maatregelen, en het verdere beloop van de aandoening</a:t>
            </a:r>
          </a:p>
          <a:p>
            <a:pPr>
              <a:spcBef>
                <a:spcPct val="50000"/>
              </a:spcBef>
            </a:pPr>
            <a:endParaRPr lang="nl-NL" b="1" u="sng" smtClean="0"/>
          </a:p>
          <a:p>
            <a:endParaRPr lang="nl-NL"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EAFDEA04-8E0C-46E8-BB12-8679C9282421}" type="slidenum">
              <a:rPr lang="nl-NL" smtClean="0">
                <a:solidFill>
                  <a:prstClr val="black"/>
                </a:solidFill>
              </a:rPr>
              <a:pPr/>
              <a:t>6</a:t>
            </a:fld>
            <a:endParaRPr lang="nl-NL" smtClean="0">
              <a:solidFill>
                <a:prstClr val="black"/>
              </a:solidFill>
            </a:endParaRPr>
          </a:p>
        </p:txBody>
      </p:sp>
      <p:sp>
        <p:nvSpPr>
          <p:cNvPr id="1914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1492"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nl-NL" sz="700" b="1" dirty="0"/>
              <a:t>Subdoelstellingen behandeling…… (NB, </a:t>
            </a:r>
            <a:r>
              <a:rPr lang="nl-NL" sz="700" b="1" dirty="0" err="1"/>
              <a:t>Idon’t</a:t>
            </a:r>
            <a:r>
              <a:rPr lang="nl-NL" sz="700" b="1" dirty="0"/>
              <a:t> </a:t>
            </a:r>
            <a:r>
              <a:rPr lang="nl-NL" sz="700" b="1" dirty="0" err="1"/>
              <a:t>know</a:t>
            </a:r>
            <a:r>
              <a:rPr lang="nl-NL" sz="700" b="1" dirty="0"/>
              <a:t> </a:t>
            </a:r>
            <a:r>
              <a:rPr lang="nl-NL" sz="700" b="1" dirty="0" err="1"/>
              <a:t>what</a:t>
            </a:r>
            <a:r>
              <a:rPr lang="nl-NL" sz="700" b="1" dirty="0"/>
              <a:t> KFT is !!!!)</a:t>
            </a:r>
          </a:p>
          <a:p>
            <a:r>
              <a:rPr lang="nl-NL" dirty="0" err="1" smtClean="0"/>
              <a:t>After</a:t>
            </a:r>
            <a:r>
              <a:rPr lang="nl-NL" dirty="0" smtClean="0"/>
              <a:t> 3 </a:t>
            </a:r>
            <a:r>
              <a:rPr lang="nl-NL" dirty="0" err="1" smtClean="0"/>
              <a:t>treatment</a:t>
            </a:r>
            <a:r>
              <a:rPr lang="nl-NL" dirty="0" smtClean="0"/>
              <a:t> </a:t>
            </a:r>
            <a:r>
              <a:rPr lang="nl-NL" dirty="0" err="1" smtClean="0"/>
              <a:t>sesions</a:t>
            </a:r>
            <a:r>
              <a:rPr lang="nl-NL" dirty="0" smtClean="0"/>
              <a:t>:</a:t>
            </a:r>
          </a:p>
          <a:p>
            <a:r>
              <a:rPr lang="nl-NL" dirty="0" smtClean="0"/>
              <a:t>is er een volledige normalisatie van de symmetrie dan wel een  dermate reductie dat de symmetrie met </a:t>
            </a:r>
            <a:r>
              <a:rPr lang="nl-NL" dirty="0" err="1" smtClean="0"/>
              <a:t>kft</a:t>
            </a:r>
            <a:r>
              <a:rPr lang="nl-NL" dirty="0" smtClean="0"/>
              <a:t>. beïnvloedbaar is</a:t>
            </a:r>
          </a:p>
          <a:p>
            <a:r>
              <a:rPr lang="nl-NL" dirty="0" smtClean="0"/>
              <a:t>is er geen sprake meer van een interne vegetatieve </a:t>
            </a:r>
            <a:r>
              <a:rPr lang="nl-NL" dirty="0" err="1" smtClean="0"/>
              <a:t>dysregulatie</a:t>
            </a:r>
            <a:endParaRPr lang="nl-NL" dirty="0" smtClean="0"/>
          </a:p>
          <a:p>
            <a:r>
              <a:rPr lang="nl-NL" dirty="0" smtClean="0"/>
              <a:t>is er geen sprake meer van overmatig huilgedrag</a:t>
            </a:r>
          </a:p>
          <a:p>
            <a:r>
              <a:rPr lang="nl-NL" dirty="0" smtClean="0"/>
              <a:t>Etc.</a:t>
            </a:r>
          </a:p>
          <a:p>
            <a:endParaRPr lang="nl-NL" sz="700" b="1"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7E69C7FA-D6A6-45D2-9370-77B791F81466}" type="slidenum">
              <a:rPr lang="nl-NL" smtClean="0">
                <a:solidFill>
                  <a:prstClr val="black"/>
                </a:solidFill>
              </a:rPr>
              <a:pPr/>
              <a:t>7</a:t>
            </a:fld>
            <a:endParaRPr lang="nl-NL" smtClean="0">
              <a:solidFill>
                <a:prstClr val="black"/>
              </a:solidFill>
            </a:endParaRPr>
          </a:p>
        </p:txBody>
      </p:sp>
      <p:sp>
        <p:nvSpPr>
          <p:cNvPr id="1925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2516"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nl-NL" u="sng" smtClean="0"/>
              <a:t>Evaluatie behandeling:</a:t>
            </a:r>
          </a:p>
          <a:p>
            <a:r>
              <a:rPr lang="nl-NL" smtClean="0"/>
              <a:t>Stoornisnivo: </a:t>
            </a:r>
          </a:p>
          <a:p>
            <a:pPr lvl="1"/>
            <a:r>
              <a:rPr lang="nl-NL" smtClean="0"/>
              <a:t> Palpatie</a:t>
            </a:r>
          </a:p>
          <a:p>
            <a:pPr lvl="1"/>
            <a:r>
              <a:rPr lang="nl-NL" smtClean="0"/>
              <a:t> X foto</a:t>
            </a:r>
          </a:p>
          <a:p>
            <a:pPr lvl="1"/>
            <a:r>
              <a:rPr lang="nl-NL" smtClean="0"/>
              <a:t> Mobiliteitsonderzoek</a:t>
            </a:r>
          </a:p>
          <a:p>
            <a:endParaRPr lang="nl-NL" u="sng"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72F3A4E4-3B9E-4970-9839-9BB4886EB8EF}" type="slidenum">
              <a:rPr lang="nl-NL" smtClean="0">
                <a:solidFill>
                  <a:prstClr val="black"/>
                </a:solidFill>
              </a:rPr>
              <a:pPr/>
              <a:t>8</a:t>
            </a:fld>
            <a:endParaRPr lang="nl-NL" smtClean="0">
              <a:solidFill>
                <a:prstClr val="black"/>
              </a:solidFill>
            </a:endParaRPr>
          </a:p>
        </p:txBody>
      </p:sp>
      <p:sp>
        <p:nvSpPr>
          <p:cNvPr id="1955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558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50000"/>
              </a:spcBef>
              <a:buFontTx/>
              <a:buChar char="•"/>
            </a:pPr>
            <a:r>
              <a:rPr lang="nl-NL" b="1" smtClean="0"/>
              <a:t>Zijn er patiëntgebonden variabelen / eigenschappen  die een rol van belang spelen mbt. coping style iz. Kiss??</a:t>
            </a:r>
          </a:p>
          <a:p>
            <a:r>
              <a:rPr lang="nl-NL" b="1" smtClean="0"/>
              <a:t>Spelen externe factoren een rol van belang bij het </a:t>
            </a:r>
          </a:p>
          <a:p>
            <a:r>
              <a:rPr lang="nl-NL" b="1" smtClean="0"/>
              <a:t>	omgaan met de aandoening??</a:t>
            </a:r>
          </a:p>
          <a:p>
            <a:pPr>
              <a:spcBef>
                <a:spcPct val="50000"/>
              </a:spcBef>
            </a:pPr>
            <a:endParaRPr lang="nl-NL" b="1" smtClean="0"/>
          </a:p>
          <a:p>
            <a:endParaRPr lang="nl-NL"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511BC06C-50CC-4F44-BB7A-84A6BBAE541C}" type="slidenum">
              <a:rPr lang="nl-NL" smtClean="0">
                <a:solidFill>
                  <a:prstClr val="black"/>
                </a:solidFill>
              </a:rPr>
              <a:pPr/>
              <a:t>9</a:t>
            </a:fld>
            <a:endParaRPr lang="nl-NL" smtClean="0">
              <a:solidFill>
                <a:prstClr val="black"/>
              </a:solidFill>
            </a:endParaRPr>
          </a:p>
        </p:txBody>
      </p:sp>
      <p:sp>
        <p:nvSpPr>
          <p:cNvPr id="2416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1668"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nl-NL" smtClean="0"/>
              <a:t>Participation level: </a:t>
            </a:r>
          </a:p>
          <a:p>
            <a:r>
              <a:rPr lang="nl-NL" smtClean="0"/>
              <a:t>“de individuele betrokkenheid in de leefomgeving irt.  De       gezondheidstoestand, de lichaamsfuncties en structuren, de activiteiten en de omgevingsfactoren”. ( uit: kinderfysiotherapie: R. v. Empelen ea)</a:t>
            </a:r>
          </a:p>
          <a:p>
            <a:pPr lvl="1"/>
            <a:r>
              <a:rPr lang="nl-NL" smtClean="0"/>
              <a:t> gedrag</a:t>
            </a:r>
          </a:p>
          <a:p>
            <a:pPr lvl="1"/>
            <a:r>
              <a:rPr lang="nl-NL" smtClean="0"/>
              <a:t> alertheidsnivo – activatienivo (ARAS –    DRAS)</a:t>
            </a:r>
          </a:p>
          <a:p>
            <a:pPr lvl="1"/>
            <a:endParaRPr lang="nl-NL" smtClean="0"/>
          </a:p>
          <a:p>
            <a:endParaRPr lang="nl-NL"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86371"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NL" smtClean="0"/>
          </a:p>
        </p:txBody>
      </p:sp>
      <p:sp>
        <p:nvSpPr>
          <p:cNvPr id="186372"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08BEE19-B428-46F5-9E39-46E3A8E26B5D}" type="slidenum">
              <a:rPr lang="nl-NL" smtClean="0">
                <a:solidFill>
                  <a:prstClr val="black"/>
                </a:solidFill>
              </a:rPr>
              <a:pPr/>
              <a:t>10</a:t>
            </a:fld>
            <a:endParaRPr lang="nl-NL" smtClean="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0C0FA51C-5157-48B9-A22A-B3520739D06D}" type="slidenum">
              <a:rPr lang="nl-NL" smtClean="0">
                <a:solidFill>
                  <a:prstClr val="black"/>
                </a:solidFill>
              </a:rPr>
              <a:pPr/>
              <a:t>11</a:t>
            </a:fld>
            <a:endParaRPr lang="nl-NL" smtClean="0">
              <a:solidFill>
                <a:prstClr val="black"/>
              </a:solidFill>
            </a:endParaRPr>
          </a:p>
        </p:txBody>
      </p:sp>
      <p:sp>
        <p:nvSpPr>
          <p:cNvPr id="1945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64"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nl-NL" smtClean="0"/>
              <a:t> doelgericht : 		behandeling moet doeltreffend,   				meetbaar en specifiek zijn</a:t>
            </a:r>
          </a:p>
          <a:p>
            <a:r>
              <a:rPr lang="nl-NL" smtClean="0"/>
              <a:t> bewust:		mt en kiss vraag om een zeer bewuste 		opstelling en denkproces!!</a:t>
            </a:r>
          </a:p>
          <a:p>
            <a:r>
              <a:rPr lang="nl-NL" smtClean="0"/>
              <a:t> systematisch: 	vastgesteld plan</a:t>
            </a:r>
          </a:p>
          <a:p>
            <a:r>
              <a:rPr lang="nl-NL" smtClean="0"/>
              <a:t> procesmatig:			behandelbeloop en eindfase evalueren</a:t>
            </a:r>
          </a:p>
          <a:p>
            <a:endParaRPr lang="nl-N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het opmaakprofiel van de modelondertitel te bewerken</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A8F8A8D-C132-48A2-AB7E-5488E4E5D97C}"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3456727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E2DFD43-BB06-4F1E-89B0-86517BB43CC6}"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2026360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8371BB2-39E0-4533-8D1C-8C68EB5B5477}"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19464351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el, tekst en illustrati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457200" y="1600200"/>
            <a:ext cx="4038600" cy="452596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llustratie 3"/>
          <p:cNvSpPr>
            <a:spLocks noGrp="1"/>
          </p:cNvSpPr>
          <p:nvPr>
            <p:ph type="clipArt" sz="half" idx="2"/>
          </p:nvPr>
        </p:nvSpPr>
        <p:spPr>
          <a:xfrm>
            <a:off x="4648200" y="1600200"/>
            <a:ext cx="4038600" cy="4525963"/>
          </a:xfrm>
        </p:spPr>
        <p:txBody>
          <a:bodyPr/>
          <a:lstStyle/>
          <a:p>
            <a:pPr lvl="0"/>
            <a:endParaRPr lang="nl-NL" noProof="0"/>
          </a:p>
        </p:txBody>
      </p:sp>
      <p:sp>
        <p:nvSpPr>
          <p:cNvPr id="5"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2CE776A-86A8-4F75-9FDA-C9A1E0C4894E}"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3212367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el en grafiek">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nl-NL" smtClean="0"/>
              <a:t>Klik om de stijl te bewerken</a:t>
            </a:r>
            <a:endParaRPr lang="nl-NL"/>
          </a:p>
        </p:txBody>
      </p:sp>
      <p:sp>
        <p:nvSpPr>
          <p:cNvPr id="3" name="Tijdelijke aanduiding voor grafiek 2"/>
          <p:cNvSpPr>
            <a:spLocks noGrp="1"/>
          </p:cNvSpPr>
          <p:nvPr>
            <p:ph type="chart" idx="1"/>
          </p:nvPr>
        </p:nvSpPr>
        <p:spPr>
          <a:xfrm>
            <a:off x="457200" y="1600200"/>
            <a:ext cx="8229600" cy="4525963"/>
          </a:xfrm>
        </p:spPr>
        <p:txBody>
          <a:bodyPr/>
          <a:lstStyle/>
          <a:p>
            <a:pPr lvl="0"/>
            <a:endParaRPr lang="nl-NL"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34E3CFA-F48B-414B-A359-3290BB2C3E08}"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4458520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el en tab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nl-NL" smtClean="0"/>
              <a:t>Klik om de stijl te bewerken</a:t>
            </a:r>
            <a:endParaRPr lang="nl-NL"/>
          </a:p>
        </p:txBody>
      </p:sp>
      <p:sp>
        <p:nvSpPr>
          <p:cNvPr id="3" name="Tijdelijke aanduiding voor tabel 2"/>
          <p:cNvSpPr>
            <a:spLocks noGrp="1"/>
          </p:cNvSpPr>
          <p:nvPr>
            <p:ph type="tbl" idx="1"/>
          </p:nvPr>
        </p:nvSpPr>
        <p:spPr>
          <a:xfrm>
            <a:off x="457200" y="1600200"/>
            <a:ext cx="8229600" cy="4525963"/>
          </a:xfrm>
        </p:spPr>
        <p:txBody>
          <a:bodyPr/>
          <a:lstStyle/>
          <a:p>
            <a:pPr lvl="0"/>
            <a:endParaRPr lang="nl-NL" noProof="0"/>
          </a:p>
        </p:txBody>
      </p:sp>
      <p:sp>
        <p:nvSpPr>
          <p:cNvPr id="4"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E6B20C8-5D2B-456F-A31B-CB1C02FA345E}"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3111068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64EAD98-E2BF-4789-935F-E35C524032DD}"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539755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2A0249F-6AF3-4E63-8E7C-D81E97FC2C48}"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3050817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A09F416-4573-4519-98F6-964643A1FBF9}"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3118411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480061C-11B8-4D96-8BFC-D3AD3D19FC43}"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1049550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231F5B9-2063-4E2F-A6E7-57D20150CEE7}"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1709555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360C474F-F7EC-4FEF-8FA3-530E8BB7466A}"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241604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13B606F-BC19-484A-B8DF-385513FF4C51}"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1888787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Klik op het pictogram als u een afbeelding wilt toevoegen</a:t>
            </a:r>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1840830-1C9D-4CD6-960D-F633358D1545}"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3441337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het opmaakprofiel te bewerken</a:t>
            </a:r>
          </a:p>
        </p:txBody>
      </p:sp>
      <p:sp>
        <p:nvSpPr>
          <p:cNvPr id="921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fontAlgn="base">
              <a:spcBef>
                <a:spcPct val="0"/>
              </a:spcBef>
              <a:spcAft>
                <a:spcPct val="0"/>
              </a:spcAft>
              <a:defRPr/>
            </a:pPr>
            <a:endParaRPr lang="nl-NL">
              <a:solidFill>
                <a:srgbClr val="000000"/>
              </a:solidFill>
            </a:endParaRPr>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fontAlgn="base">
              <a:spcBef>
                <a:spcPct val="0"/>
              </a:spcBef>
              <a:spcAft>
                <a:spcPct val="0"/>
              </a:spcAft>
              <a:defRPr/>
            </a:pPr>
            <a:endParaRPr lang="nl-NL">
              <a:solidFill>
                <a:srgbClr val="000000"/>
              </a:solidFill>
            </a:endParaRPr>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Arial" charset="0"/>
              </a:defRPr>
            </a:lvl1pPr>
          </a:lstStyle>
          <a:p>
            <a:pPr fontAlgn="base">
              <a:spcBef>
                <a:spcPct val="0"/>
              </a:spcBef>
              <a:spcAft>
                <a:spcPct val="0"/>
              </a:spcAft>
              <a:defRPr/>
            </a:pPr>
            <a:fld id="{5E73A3A7-031B-4CE5-91B9-36C63C56CEBE}" type="slidenum">
              <a:rPr lang="nl-NL">
                <a:solidFill>
                  <a:srgbClr val="000000"/>
                </a:solidFill>
              </a:rPr>
              <a:pPr fontAlgn="base">
                <a:spcBef>
                  <a:spcPct val="0"/>
                </a:spcBef>
                <a:spcAft>
                  <a:spcPct val="0"/>
                </a:spcAft>
                <a:defRPr/>
              </a:pPr>
              <a:t>‹nr.›</a:t>
            </a:fld>
            <a:endParaRPr lang="nl-NL">
              <a:solidFill>
                <a:srgbClr val="000000"/>
              </a:solidFill>
            </a:endParaRPr>
          </a:p>
        </p:txBody>
      </p:sp>
    </p:spTree>
    <p:extLst>
      <p:ext uri="{BB962C8B-B14F-4D97-AF65-F5344CB8AC3E}">
        <p14:creationId xmlns:p14="http://schemas.microsoft.com/office/powerpoint/2010/main" val="15447460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www.youtube.com/watch?v=PRiSlU1ucqI&amp;feature=share"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nl-NL" sz="2400" u="sng" dirty="0" smtClean="0">
                <a:solidFill>
                  <a:schemeClr val="accent2"/>
                </a:solidFill>
                <a:latin typeface="Calibri" pitchFamily="34" charset="0"/>
                <a:cs typeface="Calibri" pitchFamily="34" charset="0"/>
              </a:rPr>
              <a:t>Definitie gezondheidsprobleem </a:t>
            </a:r>
            <a:br>
              <a:rPr lang="nl-NL" sz="2400" u="sng" dirty="0" smtClean="0">
                <a:solidFill>
                  <a:schemeClr val="accent2"/>
                </a:solidFill>
                <a:latin typeface="Calibri" pitchFamily="34" charset="0"/>
                <a:cs typeface="Calibri" pitchFamily="34" charset="0"/>
              </a:rPr>
            </a:br>
            <a:r>
              <a:rPr lang="nl-NL" sz="2400" u="sng" dirty="0" smtClean="0">
                <a:solidFill>
                  <a:schemeClr val="accent2"/>
                </a:solidFill>
                <a:latin typeface="Calibri" pitchFamily="34" charset="0"/>
                <a:cs typeface="Calibri" pitchFamily="34" charset="0"/>
              </a:rPr>
              <a:t>voorkeurshouding op basis van </a:t>
            </a:r>
            <a:br>
              <a:rPr lang="nl-NL" sz="2400" u="sng" dirty="0" smtClean="0">
                <a:solidFill>
                  <a:schemeClr val="accent2"/>
                </a:solidFill>
                <a:latin typeface="Calibri" pitchFamily="34" charset="0"/>
                <a:cs typeface="Calibri" pitchFamily="34" charset="0"/>
              </a:rPr>
            </a:br>
            <a:r>
              <a:rPr lang="nl-NL" sz="2400" u="sng" dirty="0" smtClean="0">
                <a:solidFill>
                  <a:schemeClr val="accent2"/>
                </a:solidFill>
                <a:latin typeface="Calibri" pitchFamily="34" charset="0"/>
                <a:cs typeface="Calibri" pitchFamily="34" charset="0"/>
              </a:rPr>
              <a:t>een hoog cervicale </a:t>
            </a:r>
            <a:r>
              <a:rPr lang="nl-NL" sz="2400" u="sng" dirty="0" smtClean="0">
                <a:solidFill>
                  <a:schemeClr val="accent2"/>
                </a:solidFill>
                <a:latin typeface="Calibri" pitchFamily="34" charset="0"/>
                <a:cs typeface="Calibri" pitchFamily="34" charset="0"/>
              </a:rPr>
              <a:t>functiestoornis (HCFS)</a:t>
            </a:r>
            <a:endParaRPr lang="nl-NL" sz="2400" dirty="0" smtClean="0">
              <a:solidFill>
                <a:schemeClr val="accent2"/>
              </a:solidFill>
              <a:latin typeface="Calibri" pitchFamily="34" charset="0"/>
              <a:cs typeface="Calibri" pitchFamily="34" charset="0"/>
            </a:endParaRPr>
          </a:p>
        </p:txBody>
      </p:sp>
      <p:sp>
        <p:nvSpPr>
          <p:cNvPr id="173059" name="Rectangle 3"/>
          <p:cNvSpPr>
            <a:spLocks noGrp="1" noChangeArrowheads="1"/>
          </p:cNvSpPr>
          <p:nvPr>
            <p:ph type="body" idx="1"/>
          </p:nvPr>
        </p:nvSpPr>
        <p:spPr>
          <a:xfrm>
            <a:off x="683568" y="2276872"/>
            <a:ext cx="8229600" cy="4525962"/>
          </a:xfrm>
        </p:spPr>
        <p:txBody>
          <a:bodyPr/>
          <a:lstStyle/>
          <a:p>
            <a:pPr marL="0" indent="0">
              <a:buNone/>
            </a:pPr>
            <a:r>
              <a:rPr lang="nl-NL" sz="1800" dirty="0" smtClean="0">
                <a:solidFill>
                  <a:schemeClr val="accent2"/>
                </a:solidFill>
                <a:latin typeface="Calibri" panose="020F0502020204030204" pitchFamily="34" charset="0"/>
              </a:rPr>
              <a:t>Een voorkeurshouding ten gevolge van een hoog cervicale functiestoornis op de leeftijd 0 – 6 maanden </a:t>
            </a:r>
            <a:r>
              <a:rPr lang="nl-NL" sz="1800" smtClean="0">
                <a:solidFill>
                  <a:schemeClr val="accent2"/>
                </a:solidFill>
                <a:latin typeface="Calibri" panose="020F0502020204030204" pitchFamily="34" charset="0"/>
              </a:rPr>
              <a:t>(voorheen KISS)</a:t>
            </a:r>
            <a:r>
              <a:rPr lang="nl-NL" sz="1800" dirty="0">
                <a:solidFill>
                  <a:schemeClr val="accent2"/>
                </a:solidFill>
                <a:latin typeface="Calibri" panose="020F0502020204030204" pitchFamily="34" charset="0"/>
              </a:rPr>
              <a:t>  is een stoornis in het natuurlijke groeiproces van de zuigeling naar een volwaardige functionele en constante </a:t>
            </a:r>
            <a:r>
              <a:rPr lang="nl-NL" sz="1800" dirty="0" err="1">
                <a:solidFill>
                  <a:schemeClr val="accent2"/>
                </a:solidFill>
                <a:latin typeface="Calibri" panose="020F0502020204030204" pitchFamily="34" charset="0"/>
              </a:rPr>
              <a:t>perceptieve</a:t>
            </a:r>
            <a:r>
              <a:rPr lang="nl-NL" sz="1800" dirty="0">
                <a:solidFill>
                  <a:schemeClr val="accent2"/>
                </a:solidFill>
                <a:latin typeface="Calibri" panose="020F0502020204030204" pitchFamily="34" charset="0"/>
              </a:rPr>
              <a:t>, cognitieve en motorische interactie binnen het individu op basis van een </a:t>
            </a:r>
            <a:r>
              <a:rPr lang="nl-NL" sz="1800" dirty="0" err="1">
                <a:solidFill>
                  <a:schemeClr val="accent2"/>
                </a:solidFill>
                <a:latin typeface="Calibri" panose="020F0502020204030204" pitchFamily="34" charset="0"/>
              </a:rPr>
              <a:t>locale</a:t>
            </a:r>
            <a:r>
              <a:rPr lang="nl-NL" sz="1800" dirty="0">
                <a:solidFill>
                  <a:schemeClr val="accent2"/>
                </a:solidFill>
                <a:latin typeface="Calibri" panose="020F0502020204030204" pitchFamily="34" charset="0"/>
              </a:rPr>
              <a:t> hoogcervicale functiestoornis. Hierbij is er sprake is van een dispositie van C1 in rotatoire, laterale of </a:t>
            </a:r>
            <a:r>
              <a:rPr lang="nl-NL" sz="1800" dirty="0" err="1">
                <a:solidFill>
                  <a:schemeClr val="accent2"/>
                </a:solidFill>
                <a:latin typeface="Calibri" panose="020F0502020204030204" pitchFamily="34" charset="0"/>
              </a:rPr>
              <a:t>superiore</a:t>
            </a:r>
            <a:r>
              <a:rPr lang="nl-NL" sz="1800" dirty="0">
                <a:solidFill>
                  <a:schemeClr val="accent2"/>
                </a:solidFill>
                <a:latin typeface="Calibri" panose="020F0502020204030204" pitchFamily="34" charset="0"/>
              </a:rPr>
              <a:t> / </a:t>
            </a:r>
            <a:r>
              <a:rPr lang="nl-NL" sz="1800" dirty="0" err="1">
                <a:solidFill>
                  <a:schemeClr val="accent2"/>
                </a:solidFill>
                <a:latin typeface="Calibri" panose="020F0502020204030204" pitchFamily="34" charset="0"/>
              </a:rPr>
              <a:t>inferiore</a:t>
            </a:r>
            <a:r>
              <a:rPr lang="nl-NL" sz="1800" dirty="0">
                <a:solidFill>
                  <a:schemeClr val="accent2"/>
                </a:solidFill>
                <a:latin typeface="Calibri" panose="020F0502020204030204" pitchFamily="34" charset="0"/>
              </a:rPr>
              <a:t> richting.  </a:t>
            </a:r>
            <a:endParaRPr lang="en-US" sz="1800" dirty="0" smtClean="0">
              <a:solidFill>
                <a:schemeClr val="accent2"/>
              </a:solidFill>
              <a:latin typeface="Calibri" panose="020F0502020204030204" pitchFamily="34" charset="0"/>
            </a:endParaRPr>
          </a:p>
        </p:txBody>
      </p:sp>
    </p:spTree>
    <p:extLst>
      <p:ext uri="{BB962C8B-B14F-4D97-AF65-F5344CB8AC3E}">
        <p14:creationId xmlns:p14="http://schemas.microsoft.com/office/powerpoint/2010/main" val="527219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305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73059">
                                            <p:txEl>
                                              <p:pRg st="0" end="0"/>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9"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el 1"/>
          <p:cNvSpPr>
            <a:spLocks noGrp="1"/>
          </p:cNvSpPr>
          <p:nvPr>
            <p:ph type="title"/>
          </p:nvPr>
        </p:nvSpPr>
        <p:spPr>
          <a:xfrm>
            <a:off x="357188" y="1643063"/>
            <a:ext cx="8229600" cy="1143000"/>
          </a:xfrm>
        </p:spPr>
        <p:txBody>
          <a:bodyPr/>
          <a:lstStyle/>
          <a:p>
            <a:r>
              <a:rPr lang="nl-NL" sz="2400" dirty="0" smtClean="0">
                <a:solidFill>
                  <a:schemeClr val="accent2"/>
                </a:solidFill>
                <a:latin typeface="Calibri" pitchFamily="34" charset="0"/>
                <a:cs typeface="Calibri" pitchFamily="34" charset="0"/>
              </a:rPr>
              <a:t>=behandeling van voorkeurshouding o.b.v. HCFS SMART?</a:t>
            </a:r>
            <a:r>
              <a:rPr lang="nl-NL" sz="2400" dirty="0" smtClean="0">
                <a:solidFill>
                  <a:schemeClr val="accent2"/>
                </a:solidFill>
              </a:rPr>
              <a:t/>
            </a:r>
            <a:br>
              <a:rPr lang="nl-NL" sz="2400" dirty="0" smtClean="0">
                <a:solidFill>
                  <a:schemeClr val="accent2"/>
                </a:solidFill>
              </a:rPr>
            </a:br>
            <a:endParaRPr lang="nl-NL" sz="2400" dirty="0" smtClean="0">
              <a:solidFill>
                <a:schemeClr val="accent2"/>
              </a:solidFill>
            </a:endParaRPr>
          </a:p>
        </p:txBody>
      </p:sp>
      <p:sp>
        <p:nvSpPr>
          <p:cNvPr id="46083" name="Tekstvak 2"/>
          <p:cNvSpPr txBox="1">
            <a:spLocks noChangeArrowheads="1"/>
          </p:cNvSpPr>
          <p:nvPr/>
        </p:nvSpPr>
        <p:spPr bwMode="auto">
          <a:xfrm>
            <a:off x="3203848" y="2348880"/>
            <a:ext cx="3500438" cy="1477328"/>
          </a:xfrm>
          <a:prstGeom prst="rect">
            <a:avLst/>
          </a:prstGeom>
          <a:noFill/>
          <a:ln w="9525">
            <a:noFill/>
            <a:miter lim="800000"/>
            <a:headEnd/>
            <a:tailEnd/>
          </a:ln>
        </p:spPr>
        <p:txBody>
          <a:bodyPr>
            <a:spAutoFit/>
          </a:bodyPr>
          <a:lstStyle/>
          <a:p>
            <a:pPr fontAlgn="base">
              <a:spcBef>
                <a:spcPct val="0"/>
              </a:spcBef>
              <a:spcAft>
                <a:spcPct val="0"/>
              </a:spcAft>
              <a:buFontTx/>
              <a:buBlip>
                <a:blip r:embed="rId3"/>
              </a:buBlip>
            </a:pPr>
            <a:r>
              <a:rPr lang="nl-NL" dirty="0">
                <a:solidFill>
                  <a:schemeClr val="accent2"/>
                </a:solidFill>
                <a:latin typeface="Calibri" pitchFamily="34" charset="0"/>
                <a:cs typeface="Calibri" pitchFamily="34" charset="0"/>
              </a:rPr>
              <a:t>Specifiek</a:t>
            </a:r>
          </a:p>
          <a:p>
            <a:pPr fontAlgn="base">
              <a:spcBef>
                <a:spcPct val="0"/>
              </a:spcBef>
              <a:spcAft>
                <a:spcPct val="0"/>
              </a:spcAft>
              <a:buFontTx/>
              <a:buBlip>
                <a:blip r:embed="rId3"/>
              </a:buBlip>
            </a:pPr>
            <a:r>
              <a:rPr lang="nl-NL" dirty="0">
                <a:solidFill>
                  <a:schemeClr val="accent2"/>
                </a:solidFill>
                <a:latin typeface="Calibri" pitchFamily="34" charset="0"/>
                <a:cs typeface="Calibri" pitchFamily="34" charset="0"/>
              </a:rPr>
              <a:t>Meetbaar</a:t>
            </a:r>
          </a:p>
          <a:p>
            <a:pPr fontAlgn="base">
              <a:spcBef>
                <a:spcPct val="0"/>
              </a:spcBef>
              <a:spcAft>
                <a:spcPct val="0"/>
              </a:spcAft>
              <a:buFontTx/>
              <a:buBlip>
                <a:blip r:embed="rId3"/>
              </a:buBlip>
            </a:pPr>
            <a:r>
              <a:rPr lang="nl-NL" dirty="0" err="1">
                <a:solidFill>
                  <a:schemeClr val="accent2"/>
                </a:solidFill>
                <a:latin typeface="Calibri" pitchFamily="34" charset="0"/>
                <a:cs typeface="Calibri" pitchFamily="34" charset="0"/>
              </a:rPr>
              <a:t>Accetabel</a:t>
            </a:r>
            <a:endParaRPr lang="nl-NL" dirty="0">
              <a:solidFill>
                <a:schemeClr val="accent2"/>
              </a:solidFill>
              <a:latin typeface="Calibri" pitchFamily="34" charset="0"/>
              <a:cs typeface="Calibri" pitchFamily="34" charset="0"/>
            </a:endParaRPr>
          </a:p>
          <a:p>
            <a:pPr fontAlgn="base">
              <a:spcBef>
                <a:spcPct val="0"/>
              </a:spcBef>
              <a:spcAft>
                <a:spcPct val="0"/>
              </a:spcAft>
              <a:buFontTx/>
              <a:buBlip>
                <a:blip r:embed="rId3"/>
              </a:buBlip>
            </a:pPr>
            <a:r>
              <a:rPr lang="nl-NL" dirty="0">
                <a:solidFill>
                  <a:schemeClr val="accent2"/>
                </a:solidFill>
                <a:latin typeface="Calibri" pitchFamily="34" charset="0"/>
                <a:cs typeface="Calibri" pitchFamily="34" charset="0"/>
              </a:rPr>
              <a:t>Realistisch</a:t>
            </a:r>
          </a:p>
          <a:p>
            <a:pPr fontAlgn="base">
              <a:spcBef>
                <a:spcPct val="0"/>
              </a:spcBef>
              <a:spcAft>
                <a:spcPct val="0"/>
              </a:spcAft>
              <a:buFontTx/>
              <a:buBlip>
                <a:blip r:embed="rId3"/>
              </a:buBlip>
            </a:pPr>
            <a:r>
              <a:rPr lang="nl-NL" dirty="0">
                <a:solidFill>
                  <a:schemeClr val="accent2"/>
                </a:solidFill>
                <a:latin typeface="Calibri" pitchFamily="34" charset="0"/>
                <a:cs typeface="Calibri" pitchFamily="34" charset="0"/>
              </a:rPr>
              <a:t>Tijdgebonden</a:t>
            </a:r>
          </a:p>
        </p:txBody>
      </p:sp>
    </p:spTree>
    <p:extLst>
      <p:ext uri="{BB962C8B-B14F-4D97-AF65-F5344CB8AC3E}">
        <p14:creationId xmlns:p14="http://schemas.microsoft.com/office/powerpoint/2010/main" val="2047472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algn="l"/>
            <a:r>
              <a:rPr lang="nl-NL" sz="2400" u="sng" dirty="0" smtClean="0">
                <a:solidFill>
                  <a:schemeClr val="accent2"/>
                </a:solidFill>
                <a:latin typeface="Calibri" pitchFamily="34" charset="0"/>
                <a:cs typeface="Calibri" pitchFamily="34" charset="0"/>
              </a:rPr>
              <a:t>Methodisch handelen</a:t>
            </a:r>
          </a:p>
        </p:txBody>
      </p:sp>
      <p:sp>
        <p:nvSpPr>
          <p:cNvPr id="64515" name="Text Box 3"/>
          <p:cNvSpPr txBox="1">
            <a:spLocks noChangeArrowheads="1"/>
          </p:cNvSpPr>
          <p:nvPr/>
        </p:nvSpPr>
        <p:spPr bwMode="auto">
          <a:xfrm>
            <a:off x="827088" y="1676400"/>
            <a:ext cx="7561262" cy="2262158"/>
          </a:xfrm>
          <a:prstGeom prst="rect">
            <a:avLst/>
          </a:prstGeom>
          <a:noFill/>
          <a:ln w="9525">
            <a:noFill/>
            <a:miter lim="800000"/>
            <a:headEnd/>
            <a:tailEnd/>
          </a:ln>
          <a:effectLst/>
        </p:spPr>
        <p:txBody>
          <a:bodyPr>
            <a:spAutoFit/>
          </a:bodyPr>
          <a:lstStyle/>
          <a:p>
            <a:pPr marL="180975" indent="-180975" fontAlgn="base">
              <a:spcBef>
                <a:spcPct val="50000"/>
              </a:spcBef>
              <a:spcAft>
                <a:spcPct val="0"/>
              </a:spcAft>
              <a:buFontTx/>
              <a:buChar char="•"/>
              <a:tabLst>
                <a:tab pos="1619250" algn="l"/>
                <a:tab pos="1809750" algn="l"/>
              </a:tabLst>
              <a:defRPr/>
            </a:pPr>
            <a:r>
              <a:rPr lang="nl-NL" dirty="0">
                <a:solidFill>
                  <a:schemeClr val="accent2"/>
                </a:solidFill>
                <a:latin typeface="Calibri" pitchFamily="34" charset="0"/>
                <a:cs typeface="Calibri" pitchFamily="34" charset="0"/>
              </a:rPr>
              <a:t>doelgericht : behandeling moet doeltreffend, meetbaar en specifiek zijn</a:t>
            </a:r>
          </a:p>
          <a:p>
            <a:pPr marL="180975" indent="-180975" fontAlgn="base">
              <a:spcBef>
                <a:spcPct val="50000"/>
              </a:spcBef>
              <a:spcAft>
                <a:spcPct val="0"/>
              </a:spcAft>
              <a:buFontTx/>
              <a:buChar char="•"/>
              <a:tabLst>
                <a:tab pos="1619250" algn="l"/>
                <a:tab pos="1809750" algn="l"/>
              </a:tabLst>
              <a:defRPr/>
            </a:pPr>
            <a:r>
              <a:rPr lang="nl-NL" dirty="0">
                <a:solidFill>
                  <a:schemeClr val="accent2"/>
                </a:solidFill>
                <a:latin typeface="Calibri" pitchFamily="34" charset="0"/>
                <a:cs typeface="Calibri" pitchFamily="34" charset="0"/>
              </a:rPr>
              <a:t>bewust</a:t>
            </a:r>
            <a:r>
              <a:rPr lang="nl-NL" dirty="0" smtClean="0">
                <a:solidFill>
                  <a:schemeClr val="accent2"/>
                </a:solidFill>
                <a:latin typeface="Calibri" pitchFamily="34" charset="0"/>
                <a:cs typeface="Calibri" pitchFamily="34" charset="0"/>
              </a:rPr>
              <a:t>: </a:t>
            </a:r>
            <a:r>
              <a:rPr lang="nl-NL" dirty="0" err="1" smtClean="0">
                <a:solidFill>
                  <a:schemeClr val="accent2"/>
                </a:solidFill>
                <a:latin typeface="Calibri" pitchFamily="34" charset="0"/>
                <a:cs typeface="Calibri" pitchFamily="34" charset="0"/>
              </a:rPr>
              <a:t>kmt</a:t>
            </a:r>
            <a:r>
              <a:rPr lang="nl-NL" dirty="0" smtClean="0">
                <a:solidFill>
                  <a:schemeClr val="accent2"/>
                </a:solidFill>
                <a:latin typeface="Calibri" pitchFamily="34" charset="0"/>
                <a:cs typeface="Calibri" pitchFamily="34" charset="0"/>
              </a:rPr>
              <a:t> </a:t>
            </a:r>
            <a:r>
              <a:rPr lang="nl-NL" dirty="0">
                <a:solidFill>
                  <a:schemeClr val="accent2"/>
                </a:solidFill>
                <a:latin typeface="Calibri" pitchFamily="34" charset="0"/>
                <a:cs typeface="Calibri" pitchFamily="34" charset="0"/>
              </a:rPr>
              <a:t>en </a:t>
            </a:r>
            <a:r>
              <a:rPr lang="nl-NL" dirty="0" smtClean="0">
                <a:solidFill>
                  <a:schemeClr val="accent2"/>
                </a:solidFill>
                <a:latin typeface="Calibri" pitchFamily="34" charset="0"/>
                <a:cs typeface="Calibri" pitchFamily="34" charset="0"/>
              </a:rPr>
              <a:t>voorkeurshouding </a:t>
            </a:r>
            <a:r>
              <a:rPr lang="nl-NL" dirty="0">
                <a:solidFill>
                  <a:schemeClr val="accent2"/>
                </a:solidFill>
                <a:latin typeface="Calibri" pitchFamily="34" charset="0"/>
                <a:cs typeface="Calibri" pitchFamily="34" charset="0"/>
              </a:rPr>
              <a:t>vraagt om een zeer bewuste opstelling, handelen en denkproces!!</a:t>
            </a:r>
          </a:p>
          <a:p>
            <a:pPr marL="180975" indent="-180975" fontAlgn="base">
              <a:spcBef>
                <a:spcPct val="50000"/>
              </a:spcBef>
              <a:spcAft>
                <a:spcPct val="0"/>
              </a:spcAft>
              <a:buFontTx/>
              <a:buChar char="•"/>
              <a:tabLst>
                <a:tab pos="1619250" algn="l"/>
                <a:tab pos="1809750" algn="l"/>
              </a:tabLst>
              <a:defRPr/>
            </a:pPr>
            <a:r>
              <a:rPr lang="nl-NL" dirty="0">
                <a:solidFill>
                  <a:schemeClr val="accent2"/>
                </a:solidFill>
                <a:latin typeface="Calibri" pitchFamily="34" charset="0"/>
                <a:cs typeface="Calibri" pitchFamily="34" charset="0"/>
              </a:rPr>
              <a:t>systematisch: vastgesteld plan</a:t>
            </a:r>
          </a:p>
          <a:p>
            <a:pPr marL="180975" indent="-180975" fontAlgn="base">
              <a:spcBef>
                <a:spcPct val="50000"/>
              </a:spcBef>
              <a:spcAft>
                <a:spcPct val="0"/>
              </a:spcAft>
              <a:buFontTx/>
              <a:buChar char="•"/>
              <a:tabLst>
                <a:tab pos="1619250" algn="l"/>
                <a:tab pos="1809750" algn="l"/>
              </a:tabLst>
              <a:defRPr/>
            </a:pPr>
            <a:r>
              <a:rPr lang="nl-NL" dirty="0">
                <a:solidFill>
                  <a:schemeClr val="accent2"/>
                </a:solidFill>
                <a:latin typeface="Calibri" pitchFamily="34" charset="0"/>
                <a:cs typeface="Calibri" pitchFamily="34" charset="0"/>
              </a:rPr>
              <a:t>procesmatig: behandelbeloop en eindfase evalueren</a:t>
            </a:r>
          </a:p>
          <a:p>
            <a:pPr fontAlgn="base">
              <a:spcBef>
                <a:spcPct val="0"/>
              </a:spcBef>
              <a:spcAft>
                <a:spcPct val="0"/>
              </a:spcAft>
              <a:tabLst>
                <a:tab pos="1619250" algn="l"/>
                <a:tab pos="1809750" algn="l"/>
              </a:tabLst>
              <a:defRPr/>
            </a:pPr>
            <a:r>
              <a:rPr lang="nl-NL" sz="2400" dirty="0">
                <a:solidFill>
                  <a:srgbClr val="2D2D8A"/>
                </a:solidFill>
              </a:rPr>
              <a:t>  </a:t>
            </a:r>
          </a:p>
        </p:txBody>
      </p:sp>
    </p:spTree>
    <p:extLst>
      <p:ext uri="{BB962C8B-B14F-4D97-AF65-F5344CB8AC3E}">
        <p14:creationId xmlns:p14="http://schemas.microsoft.com/office/powerpoint/2010/main" val="193400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4515"/>
                                        </p:tgtEl>
                                        <p:attrNameLst>
                                          <p:attrName>style.visibility</p:attrName>
                                        </p:attrNameLst>
                                      </p:cBhvr>
                                      <p:to>
                                        <p:strVal val="visible"/>
                                      </p:to>
                                    </p:set>
                                    <p:anim calcmode="lin" valueType="num">
                                      <p:cBhvr additive="base">
                                        <p:cTn id="7" dur="500" fill="hold"/>
                                        <p:tgtEl>
                                          <p:spTgt spid="64515"/>
                                        </p:tgtEl>
                                        <p:attrNameLst>
                                          <p:attrName>ppt_x</p:attrName>
                                        </p:attrNameLst>
                                      </p:cBhvr>
                                      <p:tavLst>
                                        <p:tav tm="0">
                                          <p:val>
                                            <p:strVal val="0-#ppt_w/2"/>
                                          </p:val>
                                        </p:tav>
                                        <p:tav tm="100000">
                                          <p:val>
                                            <p:strVal val="#ppt_x"/>
                                          </p:val>
                                        </p:tav>
                                      </p:tavLst>
                                    </p:anim>
                                    <p:anim calcmode="lin" valueType="num">
                                      <p:cBhvr additive="base">
                                        <p:cTn id="8" dur="500" fill="hold"/>
                                        <p:tgtEl>
                                          <p:spTgt spid="645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 5"/>
          <p:cNvGraphicFramePr>
            <a:graphicFrameLocks noGrp="1"/>
          </p:cNvGraphicFramePr>
          <p:nvPr>
            <p:extLst>
              <p:ext uri="{D42A27DB-BD31-4B8C-83A1-F6EECF244321}">
                <p14:modId xmlns:p14="http://schemas.microsoft.com/office/powerpoint/2010/main" val="2831464529"/>
              </p:ext>
            </p:extLst>
          </p:nvPr>
        </p:nvGraphicFramePr>
        <p:xfrm>
          <a:off x="642938" y="571500"/>
          <a:ext cx="7858152" cy="3677920"/>
        </p:xfrm>
        <a:graphic>
          <a:graphicData uri="http://schemas.openxmlformats.org/drawingml/2006/table">
            <a:tbl>
              <a:tblPr firstRow="1" bandRow="1">
                <a:tableStyleId>{9DCAF9ED-07DC-4A11-8D7F-57B35C25682E}</a:tableStyleId>
              </a:tblPr>
              <a:tblGrid>
                <a:gridCol w="3929076"/>
                <a:gridCol w="3929076"/>
              </a:tblGrid>
              <a:tr h="370840">
                <a:tc gridSpan="2">
                  <a:txBody>
                    <a:bodyPr/>
                    <a:lstStyle/>
                    <a:p>
                      <a:pPr algn="ctr"/>
                      <a:r>
                        <a:rPr lang="nl-NL" sz="2400" dirty="0" smtClean="0">
                          <a:latin typeface="Calibri" pitchFamily="34" charset="0"/>
                          <a:cs typeface="Calibri" pitchFamily="34" charset="0"/>
                        </a:rPr>
                        <a:t>SMART</a:t>
                      </a:r>
                      <a:endParaRPr lang="nl-NL" sz="2400" dirty="0">
                        <a:solidFill>
                          <a:srgbClr val="FF0000"/>
                        </a:solidFill>
                        <a:latin typeface="Calibri" pitchFamily="34" charset="0"/>
                        <a:cs typeface="Calibri" pitchFamily="34" charset="0"/>
                      </a:endParaRPr>
                    </a:p>
                  </a:txBody>
                  <a:tcPr/>
                </a:tc>
                <a:tc hMerge="1">
                  <a:txBody>
                    <a:bodyPr/>
                    <a:lstStyle/>
                    <a:p>
                      <a:endParaRPr lang="nl-NL" dirty="0"/>
                    </a:p>
                  </a:txBody>
                  <a:tcPr/>
                </a:tc>
              </a:tr>
              <a:tr h="370840">
                <a:tc>
                  <a:txBody>
                    <a:bodyPr/>
                    <a:lstStyle/>
                    <a:p>
                      <a:r>
                        <a:rPr lang="nl-NL" sz="1800" dirty="0" smtClean="0">
                          <a:solidFill>
                            <a:schemeClr val="accent2"/>
                          </a:solidFill>
                          <a:latin typeface="Calibri" pitchFamily="34" charset="0"/>
                          <a:cs typeface="Calibri" pitchFamily="34" charset="0"/>
                        </a:rPr>
                        <a:t>Specifiek:</a:t>
                      </a:r>
                      <a:endParaRPr lang="nl-NL" sz="1800" dirty="0">
                        <a:solidFill>
                          <a:schemeClr val="accent2"/>
                        </a:solidFill>
                        <a:latin typeface="Calibri" pitchFamily="34" charset="0"/>
                        <a:cs typeface="Calibri" pitchFamily="34" charset="0"/>
                      </a:endParaRPr>
                    </a:p>
                  </a:txBody>
                  <a:tcPr/>
                </a:tc>
                <a:tc>
                  <a:txBody>
                    <a:bodyPr/>
                    <a:lstStyle/>
                    <a:p>
                      <a:pPr>
                        <a:buFontTx/>
                        <a:buNone/>
                      </a:pPr>
                      <a:r>
                        <a:rPr lang="nl-NL" sz="1800" dirty="0" smtClean="0">
                          <a:solidFill>
                            <a:schemeClr val="accent2"/>
                          </a:solidFill>
                          <a:latin typeface="Calibri" pitchFamily="34" charset="0"/>
                          <a:cs typeface="Calibri" pitchFamily="34" charset="0"/>
                        </a:rPr>
                        <a:t>regio hoog </a:t>
                      </a:r>
                      <a:r>
                        <a:rPr lang="nl-NL" sz="1800" dirty="0" err="1" smtClean="0">
                          <a:solidFill>
                            <a:schemeClr val="accent2"/>
                          </a:solidFill>
                          <a:latin typeface="Calibri" pitchFamily="34" charset="0"/>
                          <a:cs typeface="Calibri" pitchFamily="34" charset="0"/>
                        </a:rPr>
                        <a:t>cervicaal</a:t>
                      </a:r>
                      <a:endParaRPr lang="nl-NL" sz="1800" dirty="0">
                        <a:solidFill>
                          <a:schemeClr val="accent2"/>
                        </a:solidFill>
                        <a:latin typeface="Calibri" pitchFamily="34" charset="0"/>
                        <a:cs typeface="Calibri" pitchFamily="34" charset="0"/>
                      </a:endParaRPr>
                    </a:p>
                  </a:txBody>
                  <a:tcPr/>
                </a:tc>
              </a:tr>
              <a:tr h="370840">
                <a:tc>
                  <a:txBody>
                    <a:bodyPr/>
                    <a:lstStyle/>
                    <a:p>
                      <a:r>
                        <a:rPr lang="nl-NL" sz="1800" dirty="0" smtClean="0">
                          <a:solidFill>
                            <a:schemeClr val="accent2"/>
                          </a:solidFill>
                          <a:latin typeface="Calibri" pitchFamily="34" charset="0"/>
                          <a:cs typeface="Calibri" pitchFamily="34" charset="0"/>
                        </a:rPr>
                        <a:t>Meetbaar:</a:t>
                      </a:r>
                      <a:endParaRPr lang="nl-NL" sz="1800" dirty="0">
                        <a:solidFill>
                          <a:schemeClr val="accent2"/>
                        </a:solidFill>
                        <a:latin typeface="Calibri" pitchFamily="34" charset="0"/>
                        <a:cs typeface="Calibri" pitchFamily="34" charset="0"/>
                      </a:endParaRPr>
                    </a:p>
                  </a:txBody>
                  <a:tcPr/>
                </a:tc>
                <a:tc>
                  <a:txBody>
                    <a:bodyPr/>
                    <a:lstStyle/>
                    <a:p>
                      <a:pPr>
                        <a:buFontTx/>
                        <a:buNone/>
                      </a:pPr>
                      <a:r>
                        <a:rPr lang="nl-NL" sz="1800" dirty="0" smtClean="0">
                          <a:solidFill>
                            <a:schemeClr val="accent2"/>
                          </a:solidFill>
                          <a:latin typeface="Calibri" pitchFamily="34" charset="0"/>
                          <a:cs typeface="Calibri" pitchFamily="34" charset="0"/>
                        </a:rPr>
                        <a:t>graden rotatie / </a:t>
                      </a:r>
                      <a:r>
                        <a:rPr lang="nl-NL" sz="1800" dirty="0" err="1" smtClean="0">
                          <a:solidFill>
                            <a:schemeClr val="accent2"/>
                          </a:solidFill>
                          <a:latin typeface="Calibri" pitchFamily="34" charset="0"/>
                          <a:cs typeface="Calibri" pitchFamily="34" charset="0"/>
                        </a:rPr>
                        <a:t>lateroflexie</a:t>
                      </a:r>
                      <a:endParaRPr lang="nl-NL" sz="1800" dirty="0" smtClean="0">
                        <a:solidFill>
                          <a:schemeClr val="accent2"/>
                        </a:solidFill>
                        <a:latin typeface="Calibri" pitchFamily="34" charset="0"/>
                        <a:cs typeface="Calibri" pitchFamily="34" charset="0"/>
                      </a:endParaRPr>
                    </a:p>
                    <a:p>
                      <a:pPr marL="0" lvl="3" indent="0">
                        <a:buFontTx/>
                        <a:buNone/>
                        <a:tabLst/>
                      </a:pPr>
                      <a:r>
                        <a:rPr lang="nl-NL" sz="1800" dirty="0" smtClean="0">
                          <a:solidFill>
                            <a:schemeClr val="accent2"/>
                          </a:solidFill>
                          <a:latin typeface="Calibri" pitchFamily="34" charset="0"/>
                          <a:cs typeface="Calibri" pitchFamily="34" charset="0"/>
                        </a:rPr>
                        <a:t>aantal uren huilen per dag</a:t>
                      </a:r>
                    </a:p>
                    <a:p>
                      <a:pPr marL="0" lvl="3" indent="0">
                        <a:buFontTx/>
                        <a:buNone/>
                      </a:pPr>
                      <a:r>
                        <a:rPr lang="nl-NL" sz="1800" dirty="0" smtClean="0">
                          <a:solidFill>
                            <a:schemeClr val="accent2"/>
                          </a:solidFill>
                          <a:latin typeface="Calibri" pitchFamily="34" charset="0"/>
                          <a:cs typeface="Calibri" pitchFamily="34" charset="0"/>
                        </a:rPr>
                        <a:t>ml. voeding per dag</a:t>
                      </a:r>
                    </a:p>
                    <a:p>
                      <a:pPr marL="0" lvl="3" indent="0">
                        <a:buFontTx/>
                        <a:buNone/>
                      </a:pPr>
                      <a:r>
                        <a:rPr lang="nl-NL" sz="1800" dirty="0" err="1" smtClean="0">
                          <a:solidFill>
                            <a:schemeClr val="accent2"/>
                          </a:solidFill>
                          <a:latin typeface="Calibri" pitchFamily="34" charset="0"/>
                          <a:cs typeface="Calibri" pitchFamily="34" charset="0"/>
                        </a:rPr>
                        <a:t>Aims</a:t>
                      </a:r>
                      <a:r>
                        <a:rPr lang="nl-NL" sz="1800" dirty="0" smtClean="0">
                          <a:solidFill>
                            <a:schemeClr val="accent2"/>
                          </a:solidFill>
                          <a:latin typeface="Calibri" pitchFamily="34" charset="0"/>
                          <a:cs typeface="Calibri" pitchFamily="34" charset="0"/>
                        </a:rPr>
                        <a:t> test</a:t>
                      </a:r>
                    </a:p>
                    <a:p>
                      <a:pPr marL="0" lvl="3" indent="0">
                        <a:buFontTx/>
                        <a:buNone/>
                      </a:pPr>
                      <a:r>
                        <a:rPr lang="nl-NL" sz="1800" dirty="0" smtClean="0">
                          <a:solidFill>
                            <a:schemeClr val="accent2"/>
                          </a:solidFill>
                          <a:latin typeface="Calibri" pitchFamily="34" charset="0"/>
                          <a:cs typeface="Calibri" pitchFamily="34" charset="0"/>
                        </a:rPr>
                        <a:t>tonusonderzoek </a:t>
                      </a:r>
                      <a:r>
                        <a:rPr lang="nl-NL" sz="1800" dirty="0" err="1" smtClean="0">
                          <a:solidFill>
                            <a:schemeClr val="accent2"/>
                          </a:solidFill>
                          <a:latin typeface="Calibri" pitchFamily="34" charset="0"/>
                          <a:cs typeface="Calibri" pitchFamily="34" charset="0"/>
                        </a:rPr>
                        <a:t>kft</a:t>
                      </a:r>
                      <a:endParaRPr lang="nl-NL" sz="1800" dirty="0" smtClean="0">
                        <a:solidFill>
                          <a:schemeClr val="accent2"/>
                        </a:solidFill>
                        <a:latin typeface="Calibri" pitchFamily="34" charset="0"/>
                        <a:cs typeface="Calibri" pitchFamily="34" charset="0"/>
                      </a:endParaRPr>
                    </a:p>
                    <a:p>
                      <a:pPr marL="0" lvl="3" indent="0">
                        <a:buFontTx/>
                        <a:buNone/>
                      </a:pPr>
                      <a:r>
                        <a:rPr lang="nl-NL" sz="1800" dirty="0" err="1" smtClean="0">
                          <a:solidFill>
                            <a:schemeClr val="accent2"/>
                          </a:solidFill>
                          <a:latin typeface="Calibri" pitchFamily="34" charset="0"/>
                          <a:cs typeface="Calibri" pitchFamily="34" charset="0"/>
                        </a:rPr>
                        <a:t>Pcm</a:t>
                      </a:r>
                      <a:r>
                        <a:rPr lang="nl-NL" sz="1800" dirty="0" smtClean="0">
                          <a:solidFill>
                            <a:schemeClr val="accent2"/>
                          </a:solidFill>
                          <a:latin typeface="Calibri" pitchFamily="34" charset="0"/>
                          <a:cs typeface="Calibri" pitchFamily="34" charset="0"/>
                        </a:rPr>
                        <a:t> / </a:t>
                      </a:r>
                      <a:r>
                        <a:rPr lang="nl-NL" sz="1800" dirty="0" err="1" smtClean="0">
                          <a:solidFill>
                            <a:schemeClr val="accent2"/>
                          </a:solidFill>
                          <a:latin typeface="Calibri" pitchFamily="34" charset="0"/>
                          <a:cs typeface="Calibri" pitchFamily="34" charset="0"/>
                        </a:rPr>
                        <a:t>Argenta</a:t>
                      </a:r>
                      <a:endParaRPr lang="nl-NL" sz="1800" dirty="0" smtClean="0">
                        <a:solidFill>
                          <a:schemeClr val="accent2"/>
                        </a:solidFill>
                        <a:latin typeface="Calibri" pitchFamily="34" charset="0"/>
                        <a:cs typeface="Calibri" pitchFamily="34" charset="0"/>
                      </a:endParaRPr>
                    </a:p>
                  </a:txBody>
                  <a:tcPr/>
                </a:tc>
              </a:tr>
              <a:tr h="370840">
                <a:tc>
                  <a:txBody>
                    <a:bodyPr/>
                    <a:lstStyle/>
                    <a:p>
                      <a:r>
                        <a:rPr lang="nl-NL" sz="1800" dirty="0" smtClean="0">
                          <a:solidFill>
                            <a:schemeClr val="accent2"/>
                          </a:solidFill>
                          <a:latin typeface="Calibri" pitchFamily="34" charset="0"/>
                          <a:cs typeface="Calibri" pitchFamily="34" charset="0"/>
                        </a:rPr>
                        <a:t>Acceptabel:</a:t>
                      </a:r>
                      <a:endParaRPr lang="nl-NL" sz="1800" dirty="0">
                        <a:solidFill>
                          <a:schemeClr val="accent2"/>
                        </a:solidFill>
                        <a:latin typeface="Calibri" pitchFamily="34" charset="0"/>
                        <a:cs typeface="Calibri" pitchFamily="34" charset="0"/>
                      </a:endParaRPr>
                    </a:p>
                  </a:txBody>
                  <a:tcPr/>
                </a:tc>
                <a:tc>
                  <a:txBody>
                    <a:bodyPr/>
                    <a:lstStyle/>
                    <a:p>
                      <a:r>
                        <a:rPr lang="nl-NL" sz="1800" dirty="0" smtClean="0">
                          <a:solidFill>
                            <a:schemeClr val="accent2"/>
                          </a:solidFill>
                          <a:latin typeface="Calibri" pitchFamily="34" charset="0"/>
                          <a:cs typeface="Calibri" pitchFamily="34" charset="0"/>
                        </a:rPr>
                        <a:t>toestemming</a:t>
                      </a:r>
                      <a:r>
                        <a:rPr lang="nl-NL" sz="1800" baseline="0" dirty="0" smtClean="0">
                          <a:solidFill>
                            <a:schemeClr val="accent2"/>
                          </a:solidFill>
                          <a:latin typeface="Calibri" pitchFamily="34" charset="0"/>
                          <a:cs typeface="Calibri" pitchFamily="34" charset="0"/>
                        </a:rPr>
                        <a:t> ouders, steun </a:t>
                      </a:r>
                      <a:r>
                        <a:rPr lang="nl-NL" sz="1800" baseline="0" dirty="0" err="1" smtClean="0">
                          <a:solidFill>
                            <a:schemeClr val="accent2"/>
                          </a:solidFill>
                          <a:latin typeface="Calibri" pitchFamily="34" charset="0"/>
                          <a:cs typeface="Calibri" pitchFamily="34" charset="0"/>
                        </a:rPr>
                        <a:t>kft</a:t>
                      </a:r>
                      <a:endParaRPr lang="nl-NL" sz="1800" dirty="0">
                        <a:solidFill>
                          <a:schemeClr val="accent2"/>
                        </a:solidFill>
                        <a:latin typeface="Calibri" pitchFamily="34" charset="0"/>
                        <a:cs typeface="Calibri" pitchFamily="34" charset="0"/>
                      </a:endParaRPr>
                    </a:p>
                  </a:txBody>
                  <a:tcPr/>
                </a:tc>
              </a:tr>
              <a:tr h="370840">
                <a:tc>
                  <a:txBody>
                    <a:bodyPr/>
                    <a:lstStyle/>
                    <a:p>
                      <a:r>
                        <a:rPr lang="nl-NL" sz="1800" dirty="0" smtClean="0">
                          <a:solidFill>
                            <a:schemeClr val="accent2"/>
                          </a:solidFill>
                          <a:latin typeface="Calibri" pitchFamily="34" charset="0"/>
                          <a:cs typeface="Calibri" pitchFamily="34" charset="0"/>
                        </a:rPr>
                        <a:t>Realistisch:</a:t>
                      </a:r>
                      <a:endParaRPr lang="nl-NL" sz="1800" dirty="0">
                        <a:solidFill>
                          <a:schemeClr val="accent2"/>
                        </a:solidFill>
                        <a:latin typeface="Calibri" pitchFamily="34" charset="0"/>
                        <a:cs typeface="Calibri" pitchFamily="34" charset="0"/>
                      </a:endParaRPr>
                    </a:p>
                  </a:txBody>
                  <a:tcPr/>
                </a:tc>
                <a:tc>
                  <a:txBody>
                    <a:bodyPr/>
                    <a:lstStyle/>
                    <a:p>
                      <a:r>
                        <a:rPr lang="nl-NL" sz="1800" dirty="0" smtClean="0">
                          <a:solidFill>
                            <a:schemeClr val="accent2"/>
                          </a:solidFill>
                          <a:latin typeface="Calibri" pitchFamily="34" charset="0"/>
                          <a:cs typeface="Calibri" pitchFamily="34" charset="0"/>
                        </a:rPr>
                        <a:t>3,5 behandeling, 88,94%*</a:t>
                      </a:r>
                      <a:endParaRPr lang="nl-NL" sz="1800" dirty="0">
                        <a:solidFill>
                          <a:schemeClr val="accent2"/>
                        </a:solidFill>
                        <a:latin typeface="Calibri" pitchFamily="34" charset="0"/>
                        <a:cs typeface="Calibri" pitchFamily="34" charset="0"/>
                      </a:endParaRPr>
                    </a:p>
                  </a:txBody>
                  <a:tcPr/>
                </a:tc>
              </a:tr>
              <a:tr h="370840">
                <a:tc>
                  <a:txBody>
                    <a:bodyPr/>
                    <a:lstStyle/>
                    <a:p>
                      <a:r>
                        <a:rPr lang="nl-NL" sz="1800" dirty="0" smtClean="0">
                          <a:solidFill>
                            <a:schemeClr val="accent2"/>
                          </a:solidFill>
                          <a:latin typeface="Calibri" pitchFamily="34" charset="0"/>
                          <a:cs typeface="Calibri" pitchFamily="34" charset="0"/>
                        </a:rPr>
                        <a:t>Tijdgebonden:</a:t>
                      </a:r>
                      <a:endParaRPr lang="nl-NL" sz="1800" dirty="0">
                        <a:solidFill>
                          <a:schemeClr val="accent2"/>
                        </a:solidFill>
                        <a:latin typeface="Calibri" pitchFamily="34" charset="0"/>
                        <a:cs typeface="Calibri" pitchFamily="34" charset="0"/>
                      </a:endParaRPr>
                    </a:p>
                  </a:txBody>
                  <a:tcPr/>
                </a:tc>
                <a:tc>
                  <a:txBody>
                    <a:bodyPr/>
                    <a:lstStyle/>
                    <a:p>
                      <a:r>
                        <a:rPr lang="nl-NL" sz="1800" dirty="0" smtClean="0">
                          <a:solidFill>
                            <a:schemeClr val="accent2"/>
                          </a:solidFill>
                          <a:latin typeface="Calibri" pitchFamily="34" charset="0"/>
                          <a:cs typeface="Calibri" pitchFamily="34" charset="0"/>
                        </a:rPr>
                        <a:t>max. 4</a:t>
                      </a:r>
                      <a:r>
                        <a:rPr lang="nl-NL" sz="1800" baseline="0" dirty="0" smtClean="0">
                          <a:solidFill>
                            <a:schemeClr val="accent2"/>
                          </a:solidFill>
                          <a:latin typeface="Calibri" pitchFamily="34" charset="0"/>
                          <a:cs typeface="Calibri" pitchFamily="34" charset="0"/>
                        </a:rPr>
                        <a:t> behandelingen in 40 </a:t>
                      </a:r>
                      <a:r>
                        <a:rPr lang="nl-NL" sz="1800" baseline="0" dirty="0" err="1" smtClean="0">
                          <a:solidFill>
                            <a:schemeClr val="accent2"/>
                          </a:solidFill>
                          <a:latin typeface="Calibri" pitchFamily="34" charset="0"/>
                          <a:cs typeface="Calibri" pitchFamily="34" charset="0"/>
                        </a:rPr>
                        <a:t>dgn</a:t>
                      </a:r>
                      <a:r>
                        <a:rPr lang="nl-NL" sz="1800" baseline="0" dirty="0" smtClean="0">
                          <a:solidFill>
                            <a:schemeClr val="accent2"/>
                          </a:solidFill>
                          <a:latin typeface="Calibri" pitchFamily="34" charset="0"/>
                          <a:cs typeface="Calibri" pitchFamily="34" charset="0"/>
                        </a:rPr>
                        <a:t>.</a:t>
                      </a:r>
                      <a:endParaRPr lang="nl-NL" sz="1800" dirty="0">
                        <a:solidFill>
                          <a:schemeClr val="accent2"/>
                        </a:solidFill>
                        <a:latin typeface="Calibri" pitchFamily="34" charset="0"/>
                        <a:cs typeface="Calibri" pitchFamily="34" charset="0"/>
                      </a:endParaRPr>
                    </a:p>
                  </a:txBody>
                  <a:tcPr/>
                </a:tc>
              </a:tr>
            </a:tbl>
          </a:graphicData>
        </a:graphic>
      </p:graphicFrame>
      <p:sp>
        <p:nvSpPr>
          <p:cNvPr id="47127" name="Tekstvak 2"/>
          <p:cNvSpPr txBox="1">
            <a:spLocks noChangeArrowheads="1"/>
          </p:cNvSpPr>
          <p:nvPr/>
        </p:nvSpPr>
        <p:spPr bwMode="auto">
          <a:xfrm>
            <a:off x="5292080" y="6381328"/>
            <a:ext cx="3643313" cy="215444"/>
          </a:xfrm>
          <a:prstGeom prst="rect">
            <a:avLst/>
          </a:prstGeom>
          <a:noFill/>
          <a:ln w="9525">
            <a:noFill/>
            <a:miter lim="800000"/>
            <a:headEnd/>
            <a:tailEnd/>
          </a:ln>
        </p:spPr>
        <p:txBody>
          <a:bodyPr>
            <a:spAutoFit/>
          </a:bodyPr>
          <a:lstStyle/>
          <a:p>
            <a:pPr fontAlgn="base">
              <a:spcBef>
                <a:spcPct val="0"/>
              </a:spcBef>
              <a:spcAft>
                <a:spcPct val="0"/>
              </a:spcAft>
            </a:pPr>
            <a:r>
              <a:rPr lang="nl-NL" sz="800" dirty="0">
                <a:solidFill>
                  <a:srgbClr val="333399"/>
                </a:solidFill>
                <a:latin typeface="Calibri" pitchFamily="34" charset="0"/>
                <a:cs typeface="Calibri" pitchFamily="34" charset="0"/>
              </a:rPr>
              <a:t>*</a:t>
            </a:r>
            <a:r>
              <a:rPr lang="nl-NL" sz="800" dirty="0" err="1">
                <a:solidFill>
                  <a:srgbClr val="333399"/>
                </a:solidFill>
                <a:latin typeface="Calibri" pitchFamily="34" charset="0"/>
                <a:cs typeface="Calibri" pitchFamily="34" charset="0"/>
              </a:rPr>
              <a:t>kiss</a:t>
            </a:r>
            <a:r>
              <a:rPr lang="nl-NL" sz="800" dirty="0">
                <a:solidFill>
                  <a:srgbClr val="333399"/>
                </a:solidFill>
                <a:latin typeface="Calibri" pitchFamily="34" charset="0"/>
                <a:cs typeface="Calibri" pitchFamily="34" charset="0"/>
              </a:rPr>
              <a:t> onderzoek EWMM 2007</a:t>
            </a:r>
          </a:p>
        </p:txBody>
      </p:sp>
    </p:spTree>
    <p:extLst>
      <p:ext uri="{BB962C8B-B14F-4D97-AF65-F5344CB8AC3E}">
        <p14:creationId xmlns:p14="http://schemas.microsoft.com/office/powerpoint/2010/main" val="42660337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algn="l"/>
            <a:r>
              <a:rPr lang="nl-NL" sz="2400" u="sng" dirty="0" smtClean="0">
                <a:solidFill>
                  <a:schemeClr val="accent2"/>
                </a:solidFill>
                <a:latin typeface="Calibri" pitchFamily="34" charset="0"/>
                <a:cs typeface="Calibri" pitchFamily="34" charset="0"/>
              </a:rPr>
              <a:t>Visuele karakteristieken </a:t>
            </a:r>
            <a:r>
              <a:rPr lang="nl-NL" sz="2400" u="sng" dirty="0" smtClean="0">
                <a:solidFill>
                  <a:schemeClr val="accent2"/>
                </a:solidFill>
                <a:latin typeface="Calibri" pitchFamily="34" charset="0"/>
                <a:cs typeface="Calibri" pitchFamily="34" charset="0"/>
              </a:rPr>
              <a:t>voorkeurshouding o.b.v. een HCFS</a:t>
            </a:r>
            <a:endParaRPr lang="nl-NL" sz="2400" u="sng" dirty="0" smtClean="0">
              <a:solidFill>
                <a:schemeClr val="accent2"/>
              </a:solidFill>
              <a:latin typeface="Calibri" pitchFamily="34" charset="0"/>
              <a:cs typeface="Calibri" pitchFamily="34" charset="0"/>
            </a:endParaRPr>
          </a:p>
        </p:txBody>
      </p:sp>
      <p:sp>
        <p:nvSpPr>
          <p:cNvPr id="64515" name="Text Box 3"/>
          <p:cNvSpPr txBox="1">
            <a:spLocks noChangeArrowheads="1"/>
          </p:cNvSpPr>
          <p:nvPr/>
        </p:nvSpPr>
        <p:spPr bwMode="auto">
          <a:xfrm>
            <a:off x="827088" y="1340768"/>
            <a:ext cx="7561262" cy="923330"/>
          </a:xfrm>
          <a:prstGeom prst="rect">
            <a:avLst/>
          </a:prstGeom>
          <a:noFill/>
          <a:ln w="9525">
            <a:noFill/>
            <a:miter lim="800000"/>
            <a:headEnd/>
            <a:tailEnd/>
          </a:ln>
          <a:effectLst/>
        </p:spPr>
        <p:txBody>
          <a:bodyPr>
            <a:spAutoFit/>
          </a:bodyPr>
          <a:lstStyle/>
          <a:p>
            <a:pPr fontAlgn="base">
              <a:spcBef>
                <a:spcPct val="0"/>
              </a:spcBef>
              <a:spcAft>
                <a:spcPct val="0"/>
              </a:spcAft>
              <a:tabLst>
                <a:tab pos="1619250" algn="l"/>
                <a:tab pos="1809750" algn="l"/>
              </a:tabLst>
              <a:defRPr/>
            </a:pPr>
            <a:r>
              <a:rPr lang="nl-NL" dirty="0" smtClean="0">
                <a:solidFill>
                  <a:srgbClr val="2D2D8A"/>
                </a:solidFill>
              </a:rPr>
              <a:t>Er is geen externe evidentie dat het niet behandelen van een voorkeurshouding t.g.v. een hoog cervicale functiestoornis op de leeftijd van 0 – 6 maanden leidt tot secundaire problemen op latere leeftijd.</a:t>
            </a:r>
            <a:endParaRPr lang="nl-NL" dirty="0">
              <a:solidFill>
                <a:srgbClr val="2D2D8A"/>
              </a:solidFill>
            </a:endParaRPr>
          </a:p>
        </p:txBody>
      </p:sp>
      <p:pic>
        <p:nvPicPr>
          <p:cNvPr id="2" name="Afbeelding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39752" y="2492896"/>
            <a:ext cx="4741136" cy="3868746"/>
          </a:xfrm>
          <a:prstGeom prst="rect">
            <a:avLst/>
          </a:prstGeom>
        </p:spPr>
      </p:pic>
      <p:sp>
        <p:nvSpPr>
          <p:cNvPr id="7" name="Tekstvak 6"/>
          <p:cNvSpPr txBox="1"/>
          <p:nvPr/>
        </p:nvSpPr>
        <p:spPr>
          <a:xfrm>
            <a:off x="7047359" y="5972371"/>
            <a:ext cx="2160240" cy="338554"/>
          </a:xfrm>
          <a:prstGeom prst="rect">
            <a:avLst/>
          </a:prstGeom>
          <a:noFill/>
        </p:spPr>
        <p:txBody>
          <a:bodyPr wrap="square" rtlCol="0">
            <a:spAutoFit/>
          </a:bodyPr>
          <a:lstStyle/>
          <a:p>
            <a:r>
              <a:rPr lang="nl-NL" sz="800" dirty="0" smtClean="0"/>
              <a:t>Biedermann H. Manualtherapie bei kinderen; Churchill </a:t>
            </a:r>
            <a:r>
              <a:rPr lang="nl-NL" sz="800" dirty="0" err="1" smtClean="0"/>
              <a:t>Livingstone</a:t>
            </a:r>
            <a:r>
              <a:rPr lang="nl-NL" sz="800" dirty="0" smtClean="0"/>
              <a:t> 2004</a:t>
            </a:r>
            <a:endParaRPr lang="nl-NL" sz="800" dirty="0"/>
          </a:p>
        </p:txBody>
      </p:sp>
    </p:spTree>
    <p:extLst>
      <p:ext uri="{BB962C8B-B14F-4D97-AF65-F5344CB8AC3E}">
        <p14:creationId xmlns:p14="http://schemas.microsoft.com/office/powerpoint/2010/main" val="2648048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4515"/>
                                        </p:tgtEl>
                                        <p:attrNameLst>
                                          <p:attrName>style.visibility</p:attrName>
                                        </p:attrNameLst>
                                      </p:cBhvr>
                                      <p:to>
                                        <p:strVal val="visible"/>
                                      </p:to>
                                    </p:set>
                                    <p:anim calcmode="lin" valueType="num">
                                      <p:cBhvr additive="base">
                                        <p:cTn id="7" dur="500" fill="hold"/>
                                        <p:tgtEl>
                                          <p:spTgt spid="64515"/>
                                        </p:tgtEl>
                                        <p:attrNameLst>
                                          <p:attrName>ppt_x</p:attrName>
                                        </p:attrNameLst>
                                      </p:cBhvr>
                                      <p:tavLst>
                                        <p:tav tm="0">
                                          <p:val>
                                            <p:strVal val="0-#ppt_w/2"/>
                                          </p:val>
                                        </p:tav>
                                        <p:tav tm="100000">
                                          <p:val>
                                            <p:strVal val="#ppt_x"/>
                                          </p:val>
                                        </p:tav>
                                      </p:tavLst>
                                    </p:anim>
                                    <p:anim calcmode="lin" valueType="num">
                                      <p:cBhvr additive="base">
                                        <p:cTn id="8" dur="500" fill="hold"/>
                                        <p:tgtEl>
                                          <p:spTgt spid="645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algn="l"/>
            <a:r>
              <a:rPr lang="nl-NL" sz="2400" u="sng" dirty="0" smtClean="0">
                <a:solidFill>
                  <a:schemeClr val="accent2"/>
                </a:solidFill>
                <a:latin typeface="Calibri" pitchFamily="34" charset="0"/>
                <a:cs typeface="Calibri" pitchFamily="34" charset="0"/>
              </a:rPr>
              <a:t>Van </a:t>
            </a:r>
            <a:r>
              <a:rPr lang="nl-NL" sz="2400" u="sng" dirty="0" smtClean="0">
                <a:solidFill>
                  <a:schemeClr val="accent2"/>
                </a:solidFill>
                <a:latin typeface="Calibri" pitchFamily="34" charset="0"/>
                <a:cs typeface="Calibri" pitchFamily="34" charset="0"/>
              </a:rPr>
              <a:t>“KISS” </a:t>
            </a:r>
            <a:r>
              <a:rPr lang="nl-NL" sz="2400" u="sng" dirty="0" smtClean="0">
                <a:solidFill>
                  <a:schemeClr val="accent2"/>
                </a:solidFill>
                <a:latin typeface="Calibri" pitchFamily="34" charset="0"/>
                <a:cs typeface="Calibri" pitchFamily="34" charset="0"/>
              </a:rPr>
              <a:t>naar KIDD</a:t>
            </a:r>
          </a:p>
        </p:txBody>
      </p:sp>
      <p:sp>
        <p:nvSpPr>
          <p:cNvPr id="64515" name="Text Box 3"/>
          <p:cNvSpPr txBox="1">
            <a:spLocks noChangeArrowheads="1"/>
          </p:cNvSpPr>
          <p:nvPr/>
        </p:nvSpPr>
        <p:spPr bwMode="auto">
          <a:xfrm>
            <a:off x="827088" y="1268760"/>
            <a:ext cx="7561262" cy="923330"/>
          </a:xfrm>
          <a:prstGeom prst="rect">
            <a:avLst/>
          </a:prstGeom>
          <a:noFill/>
          <a:ln w="9525">
            <a:noFill/>
            <a:miter lim="800000"/>
            <a:headEnd/>
            <a:tailEnd/>
          </a:ln>
          <a:effectLst/>
        </p:spPr>
        <p:txBody>
          <a:bodyPr>
            <a:spAutoFit/>
          </a:bodyPr>
          <a:lstStyle/>
          <a:p>
            <a:pPr fontAlgn="base">
              <a:spcBef>
                <a:spcPct val="0"/>
              </a:spcBef>
              <a:spcAft>
                <a:spcPct val="0"/>
              </a:spcAft>
              <a:tabLst>
                <a:tab pos="1619250" algn="l"/>
                <a:tab pos="1809750" algn="l"/>
              </a:tabLst>
              <a:defRPr/>
            </a:pPr>
            <a:r>
              <a:rPr lang="nl-NL" dirty="0" smtClean="0">
                <a:solidFill>
                  <a:srgbClr val="2D2D8A"/>
                </a:solidFill>
              </a:rPr>
              <a:t>Er is volop klinische evidentie dat het niet behandelen van een voorkeurshouding t.g.v. een hoog cervicale functiestoornis op de leeftijd van 0 – 6 maanden leidt tot secundaire problemen op latere leeftijd.</a:t>
            </a:r>
            <a:endParaRPr lang="nl-NL" dirty="0">
              <a:solidFill>
                <a:srgbClr val="2D2D8A"/>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47864" y="2192090"/>
            <a:ext cx="2430813" cy="398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kstvak 1"/>
          <p:cNvSpPr txBox="1"/>
          <p:nvPr/>
        </p:nvSpPr>
        <p:spPr>
          <a:xfrm>
            <a:off x="5810749" y="5804545"/>
            <a:ext cx="2160240" cy="338554"/>
          </a:xfrm>
          <a:prstGeom prst="rect">
            <a:avLst/>
          </a:prstGeom>
          <a:noFill/>
        </p:spPr>
        <p:txBody>
          <a:bodyPr wrap="square" rtlCol="0">
            <a:spAutoFit/>
          </a:bodyPr>
          <a:lstStyle/>
          <a:p>
            <a:r>
              <a:rPr lang="nl-NL" sz="800" dirty="0" smtClean="0"/>
              <a:t>Biedermann H. Manualtherapie bei kinderen; </a:t>
            </a:r>
            <a:r>
              <a:rPr lang="nl-NL" sz="800" dirty="0" err="1" smtClean="0"/>
              <a:t>Enke</a:t>
            </a:r>
            <a:r>
              <a:rPr lang="nl-NL" sz="800" dirty="0" smtClean="0"/>
              <a:t> Verlag 1999</a:t>
            </a:r>
            <a:endParaRPr lang="nl-NL" sz="800" dirty="0"/>
          </a:p>
        </p:txBody>
      </p:sp>
    </p:spTree>
    <p:extLst>
      <p:ext uri="{BB962C8B-B14F-4D97-AF65-F5344CB8AC3E}">
        <p14:creationId xmlns:p14="http://schemas.microsoft.com/office/powerpoint/2010/main" val="3238975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4515"/>
                                        </p:tgtEl>
                                        <p:attrNameLst>
                                          <p:attrName>style.visibility</p:attrName>
                                        </p:attrNameLst>
                                      </p:cBhvr>
                                      <p:to>
                                        <p:strVal val="visible"/>
                                      </p:to>
                                    </p:set>
                                    <p:anim calcmode="lin" valueType="num">
                                      <p:cBhvr additive="base">
                                        <p:cTn id="7" dur="500" fill="hold"/>
                                        <p:tgtEl>
                                          <p:spTgt spid="64515"/>
                                        </p:tgtEl>
                                        <p:attrNameLst>
                                          <p:attrName>ppt_x</p:attrName>
                                        </p:attrNameLst>
                                      </p:cBhvr>
                                      <p:tavLst>
                                        <p:tav tm="0">
                                          <p:val>
                                            <p:strVal val="0-#ppt_w/2"/>
                                          </p:val>
                                        </p:tav>
                                        <p:tav tm="100000">
                                          <p:val>
                                            <p:strVal val="#ppt_x"/>
                                          </p:val>
                                        </p:tav>
                                      </p:tavLst>
                                    </p:anim>
                                    <p:anim calcmode="lin" valueType="num">
                                      <p:cBhvr additive="base">
                                        <p:cTn id="8" dur="500" fill="hold"/>
                                        <p:tgtEl>
                                          <p:spTgt spid="645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980728"/>
            <a:ext cx="8229600" cy="1143000"/>
          </a:xfrm>
        </p:spPr>
        <p:txBody>
          <a:bodyPr/>
          <a:lstStyle/>
          <a:p>
            <a:r>
              <a:rPr lang="nl-NL" sz="2400" dirty="0" smtClean="0">
                <a:solidFill>
                  <a:schemeClr val="accent2"/>
                </a:solidFill>
                <a:latin typeface="Calibri" panose="020F0502020204030204" pitchFamily="34" charset="0"/>
              </a:rPr>
              <a:t>EBP trias van </a:t>
            </a:r>
            <a:r>
              <a:rPr lang="nl-NL" sz="2400" dirty="0" err="1" smtClean="0">
                <a:solidFill>
                  <a:schemeClr val="accent2"/>
                </a:solidFill>
                <a:latin typeface="Calibri" panose="020F0502020204030204" pitchFamily="34" charset="0"/>
              </a:rPr>
              <a:t>Sackett</a:t>
            </a:r>
            <a:r>
              <a:rPr lang="nl-NL" sz="2400" dirty="0" smtClean="0">
                <a:solidFill>
                  <a:schemeClr val="accent2"/>
                </a:solidFill>
                <a:latin typeface="Calibri" panose="020F0502020204030204" pitchFamily="34" charset="0"/>
              </a:rPr>
              <a:t> laatste </a:t>
            </a:r>
            <a:r>
              <a:rPr lang="nl-NL" sz="2400" dirty="0" smtClean="0">
                <a:solidFill>
                  <a:schemeClr val="accent2"/>
                </a:solidFill>
                <a:latin typeface="Calibri" panose="020F0502020204030204" pitchFamily="34" charset="0"/>
              </a:rPr>
              <a:t>decennium </a:t>
            </a:r>
            <a:r>
              <a:rPr lang="nl-NL" sz="2400" dirty="0" smtClean="0">
                <a:solidFill>
                  <a:schemeClr val="accent2"/>
                </a:solidFill>
                <a:latin typeface="Calibri" panose="020F0502020204030204" pitchFamily="34" charset="0"/>
              </a:rPr>
              <a:t>overwegend nadruk op externe evidentie.</a:t>
            </a:r>
            <a:br>
              <a:rPr lang="nl-NL" sz="2400" dirty="0" smtClean="0">
                <a:solidFill>
                  <a:schemeClr val="accent2"/>
                </a:solidFill>
                <a:latin typeface="Calibri" panose="020F0502020204030204" pitchFamily="34" charset="0"/>
              </a:rPr>
            </a:br>
            <a:r>
              <a:rPr lang="nl-NL" sz="2400" dirty="0">
                <a:solidFill>
                  <a:schemeClr val="accent2"/>
                </a:solidFill>
                <a:latin typeface="Calibri" panose="020F0502020204030204" pitchFamily="34" charset="0"/>
              </a:rPr>
              <a:t/>
            </a:r>
            <a:br>
              <a:rPr lang="nl-NL" sz="2400" dirty="0">
                <a:solidFill>
                  <a:schemeClr val="accent2"/>
                </a:solidFill>
                <a:latin typeface="Calibri" panose="020F0502020204030204" pitchFamily="34" charset="0"/>
              </a:rPr>
            </a:br>
            <a:r>
              <a:rPr lang="nl-NL" sz="2400" dirty="0" smtClean="0">
                <a:solidFill>
                  <a:schemeClr val="accent2"/>
                </a:solidFill>
                <a:latin typeface="Calibri" panose="020F0502020204030204" pitchFamily="34" charset="0"/>
              </a:rPr>
              <a:t>De waarde van klinische evidentie lijkt vergeten.</a:t>
            </a:r>
            <a:endParaRPr lang="nl-NL" sz="2400" dirty="0">
              <a:solidFill>
                <a:schemeClr val="accent2"/>
              </a:solidFill>
              <a:latin typeface="Calibri" panose="020F0502020204030204" pitchFamily="34" charset="0"/>
            </a:endParaRPr>
          </a:p>
        </p:txBody>
      </p:sp>
      <p:sp>
        <p:nvSpPr>
          <p:cNvPr id="3" name="Rechthoek 2"/>
          <p:cNvSpPr/>
          <p:nvPr/>
        </p:nvSpPr>
        <p:spPr>
          <a:xfrm>
            <a:off x="1691680" y="3105835"/>
            <a:ext cx="6264696" cy="923330"/>
          </a:xfrm>
          <a:prstGeom prst="rect">
            <a:avLst/>
          </a:prstGeom>
        </p:spPr>
        <p:txBody>
          <a:bodyPr wrap="square">
            <a:spAutoFit/>
          </a:bodyPr>
          <a:lstStyle/>
          <a:p>
            <a:r>
              <a:rPr lang="nl-NL" u="sng" dirty="0" smtClean="0">
                <a:solidFill>
                  <a:srgbClr val="0000FF"/>
                </a:solidFill>
                <a:effectLst/>
                <a:latin typeface="Calibri" panose="020F0502020204030204" pitchFamily="34" charset="0"/>
                <a:ea typeface="Calibri"/>
                <a:hlinkClick r:id="rId2"/>
              </a:rPr>
              <a:t>Bekijk de presentatie van dr. </a:t>
            </a:r>
            <a:r>
              <a:rPr lang="nl-NL" u="sng" dirty="0" err="1" smtClean="0">
                <a:solidFill>
                  <a:srgbClr val="0000FF"/>
                </a:solidFill>
                <a:effectLst/>
                <a:latin typeface="Calibri" panose="020F0502020204030204" pitchFamily="34" charset="0"/>
                <a:ea typeface="Calibri"/>
                <a:hlinkClick r:id="rId2"/>
              </a:rPr>
              <a:t>Yvo</a:t>
            </a:r>
            <a:r>
              <a:rPr lang="nl-NL" u="sng" dirty="0" smtClean="0">
                <a:solidFill>
                  <a:srgbClr val="0000FF"/>
                </a:solidFill>
                <a:effectLst/>
                <a:latin typeface="Calibri" panose="020F0502020204030204" pitchFamily="34" charset="0"/>
                <a:ea typeface="Calibri"/>
                <a:hlinkClick r:id="rId2"/>
              </a:rPr>
              <a:t> Smolders voor het </a:t>
            </a:r>
            <a:r>
              <a:rPr lang="nl-NL" u="sng" dirty="0" err="1" smtClean="0">
                <a:solidFill>
                  <a:srgbClr val="0000FF"/>
                </a:solidFill>
                <a:effectLst/>
                <a:latin typeface="Calibri" panose="020F0502020204030204" pitchFamily="34" charset="0"/>
                <a:ea typeface="Calibri"/>
                <a:hlinkClick r:id="rId2"/>
              </a:rPr>
              <a:t>NtvG</a:t>
            </a:r>
            <a:endParaRPr lang="nl-NL" u="sng" dirty="0" smtClean="0">
              <a:solidFill>
                <a:srgbClr val="0000FF"/>
              </a:solidFill>
              <a:effectLst/>
              <a:latin typeface="Calibri" panose="020F0502020204030204" pitchFamily="34" charset="0"/>
              <a:ea typeface="Calibri"/>
              <a:hlinkClick r:id="rId2"/>
            </a:endParaRPr>
          </a:p>
          <a:p>
            <a:endParaRPr lang="nl-NL" u="sng" dirty="0">
              <a:solidFill>
                <a:srgbClr val="0000FF"/>
              </a:solidFill>
              <a:latin typeface="Calibri" panose="020F0502020204030204" pitchFamily="34" charset="0"/>
              <a:ea typeface="Calibri"/>
              <a:hlinkClick r:id="rId2"/>
            </a:endParaRPr>
          </a:p>
          <a:p>
            <a:r>
              <a:rPr lang="nl-NL" u="sng" dirty="0" smtClean="0">
                <a:solidFill>
                  <a:srgbClr val="0000FF"/>
                </a:solidFill>
                <a:effectLst/>
                <a:latin typeface="Calibri" panose="020F0502020204030204" pitchFamily="34" charset="0"/>
                <a:ea typeface="Calibri"/>
                <a:hlinkClick r:id="rId2"/>
              </a:rPr>
              <a:t>http://www.youtube.com/watch?v=PRiSlU1ucqI&amp;feature=share</a:t>
            </a:r>
            <a:endParaRPr lang="nl-NL" dirty="0">
              <a:latin typeface="Calibri" panose="020F0502020204030204" pitchFamily="34" charset="0"/>
            </a:endParaRPr>
          </a:p>
        </p:txBody>
      </p:sp>
    </p:spTree>
    <p:extLst>
      <p:ext uri="{BB962C8B-B14F-4D97-AF65-F5344CB8AC3E}">
        <p14:creationId xmlns:p14="http://schemas.microsoft.com/office/powerpoint/2010/main" val="23807323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5148064" y="5517232"/>
            <a:ext cx="3744416" cy="1077218"/>
          </a:xfrm>
          <a:prstGeom prst="rect">
            <a:avLst/>
          </a:prstGeom>
          <a:noFill/>
        </p:spPr>
        <p:txBody>
          <a:bodyPr wrap="square" rtlCol="0">
            <a:spAutoFit/>
          </a:bodyPr>
          <a:lstStyle/>
          <a:p>
            <a:pPr fontAlgn="base">
              <a:spcBef>
                <a:spcPct val="0"/>
              </a:spcBef>
              <a:spcAft>
                <a:spcPct val="0"/>
              </a:spcAft>
            </a:pPr>
            <a:r>
              <a:rPr lang="en-US" sz="800" dirty="0">
                <a:solidFill>
                  <a:srgbClr val="333399"/>
                </a:solidFill>
                <a:latin typeface="Calibri" pitchFamily="34" charset="0"/>
                <a:cs typeface="Calibri" pitchFamily="34" charset="0"/>
              </a:rPr>
              <a:t>[1] Williamson E, Williams M, Hansen Z, Joseph S, &amp; Lamb SE (2009). </a:t>
            </a:r>
            <a:br>
              <a:rPr lang="en-US" sz="800" dirty="0">
                <a:solidFill>
                  <a:srgbClr val="333399"/>
                </a:solidFill>
                <a:latin typeface="Calibri" pitchFamily="34" charset="0"/>
                <a:cs typeface="Calibri" pitchFamily="34" charset="0"/>
              </a:rPr>
            </a:br>
            <a:r>
              <a:rPr lang="en-US" sz="800" dirty="0">
                <a:solidFill>
                  <a:srgbClr val="333399"/>
                </a:solidFill>
                <a:latin typeface="Calibri" pitchFamily="34" charset="0"/>
                <a:cs typeface="Calibri" pitchFamily="34" charset="0"/>
              </a:rPr>
              <a:t>Development and delivery of a physiotherapy intervention for the early </a:t>
            </a:r>
            <a:br>
              <a:rPr lang="en-US" sz="800" dirty="0">
                <a:solidFill>
                  <a:srgbClr val="333399"/>
                </a:solidFill>
                <a:latin typeface="Calibri" pitchFamily="34" charset="0"/>
                <a:cs typeface="Calibri" pitchFamily="34" charset="0"/>
              </a:rPr>
            </a:br>
            <a:r>
              <a:rPr lang="en-US" sz="800" dirty="0">
                <a:solidFill>
                  <a:srgbClr val="333399"/>
                </a:solidFill>
                <a:latin typeface="Calibri" pitchFamily="34" charset="0"/>
                <a:cs typeface="Calibri" pitchFamily="34" charset="0"/>
              </a:rPr>
              <a:t>management of whiplash injuries: the Managing Injuries of Neck Trial (MINT) </a:t>
            </a:r>
            <a:br>
              <a:rPr lang="en-US" sz="800" dirty="0">
                <a:solidFill>
                  <a:srgbClr val="333399"/>
                </a:solidFill>
                <a:latin typeface="Calibri" pitchFamily="34" charset="0"/>
                <a:cs typeface="Calibri" pitchFamily="34" charset="0"/>
              </a:rPr>
            </a:br>
            <a:r>
              <a:rPr lang="en-US" sz="800" dirty="0">
                <a:solidFill>
                  <a:srgbClr val="333399"/>
                </a:solidFill>
                <a:latin typeface="Calibri" pitchFamily="34" charset="0"/>
                <a:cs typeface="Calibri" pitchFamily="34" charset="0"/>
              </a:rPr>
              <a:t>Intervention. Physiotherapy, 95 (1), 15-23 PMID: 19627681</a:t>
            </a:r>
            <a:br>
              <a:rPr lang="en-US" sz="800" dirty="0">
                <a:solidFill>
                  <a:srgbClr val="333399"/>
                </a:solidFill>
                <a:latin typeface="Calibri" pitchFamily="34" charset="0"/>
                <a:cs typeface="Calibri" pitchFamily="34" charset="0"/>
              </a:rPr>
            </a:br>
            <a:r>
              <a:rPr lang="en-US" sz="800" dirty="0">
                <a:solidFill>
                  <a:srgbClr val="333399"/>
                </a:solidFill>
                <a:latin typeface="Calibri" pitchFamily="34" charset="0"/>
                <a:cs typeface="Calibri" pitchFamily="34" charset="0"/>
              </a:rPr>
              <a:t/>
            </a:r>
            <a:br>
              <a:rPr lang="en-US" sz="800" dirty="0">
                <a:solidFill>
                  <a:srgbClr val="333399"/>
                </a:solidFill>
                <a:latin typeface="Calibri" pitchFamily="34" charset="0"/>
                <a:cs typeface="Calibri" pitchFamily="34" charset="0"/>
              </a:rPr>
            </a:br>
            <a:r>
              <a:rPr lang="en-US" sz="800" dirty="0">
                <a:solidFill>
                  <a:srgbClr val="333399"/>
                </a:solidFill>
                <a:latin typeface="Calibri" pitchFamily="34" charset="0"/>
                <a:cs typeface="Calibri" pitchFamily="34" charset="0"/>
              </a:rPr>
              <a:t>[2] Williamson E, Williams M, Gates S, &amp; Lamb SE (2008). A systematic </a:t>
            </a:r>
            <a:br>
              <a:rPr lang="en-US" sz="800" dirty="0">
                <a:solidFill>
                  <a:srgbClr val="333399"/>
                </a:solidFill>
                <a:latin typeface="Calibri" pitchFamily="34" charset="0"/>
                <a:cs typeface="Calibri" pitchFamily="34" charset="0"/>
              </a:rPr>
            </a:br>
            <a:r>
              <a:rPr lang="en-US" sz="800" dirty="0">
                <a:solidFill>
                  <a:srgbClr val="333399"/>
                </a:solidFill>
                <a:latin typeface="Calibri" pitchFamily="34" charset="0"/>
                <a:cs typeface="Calibri" pitchFamily="34" charset="0"/>
              </a:rPr>
              <a:t>literature review of psychological factors and the development of late </a:t>
            </a:r>
            <a:br>
              <a:rPr lang="en-US" sz="800" dirty="0">
                <a:solidFill>
                  <a:srgbClr val="333399"/>
                </a:solidFill>
                <a:latin typeface="Calibri" pitchFamily="34" charset="0"/>
                <a:cs typeface="Calibri" pitchFamily="34" charset="0"/>
              </a:rPr>
            </a:br>
            <a:r>
              <a:rPr lang="en-US" sz="800" dirty="0">
                <a:solidFill>
                  <a:srgbClr val="333399"/>
                </a:solidFill>
                <a:latin typeface="Calibri" pitchFamily="34" charset="0"/>
                <a:cs typeface="Calibri" pitchFamily="34" charset="0"/>
              </a:rPr>
              <a:t>whiplash syndrome. Pain, 135 (1-2), 20-30 PMID: 17570588</a:t>
            </a:r>
            <a:endParaRPr lang="nl-NL" sz="800" dirty="0">
              <a:solidFill>
                <a:srgbClr val="333399"/>
              </a:solidFill>
              <a:latin typeface="Calibri" pitchFamily="34" charset="0"/>
              <a:cs typeface="Calibri" pitchFamily="34" charset="0"/>
            </a:endParaRPr>
          </a:p>
        </p:txBody>
      </p:sp>
      <p:sp>
        <p:nvSpPr>
          <p:cNvPr id="3" name="Tekstvak 2"/>
          <p:cNvSpPr txBox="1"/>
          <p:nvPr/>
        </p:nvSpPr>
        <p:spPr>
          <a:xfrm>
            <a:off x="539552" y="620688"/>
            <a:ext cx="7704856" cy="3847207"/>
          </a:xfrm>
          <a:prstGeom prst="rect">
            <a:avLst/>
          </a:prstGeom>
          <a:noFill/>
        </p:spPr>
        <p:txBody>
          <a:bodyPr wrap="square" rtlCol="0">
            <a:spAutoFit/>
          </a:bodyPr>
          <a:lstStyle/>
          <a:p>
            <a:pPr fontAlgn="base">
              <a:spcBef>
                <a:spcPct val="0"/>
              </a:spcBef>
              <a:spcAft>
                <a:spcPct val="0"/>
              </a:spcAft>
            </a:pPr>
            <a:r>
              <a:rPr lang="nl-NL" sz="2400" dirty="0" err="1">
                <a:solidFill>
                  <a:srgbClr val="333399"/>
                </a:solidFill>
                <a:latin typeface="Calibri" pitchFamily="34" charset="0"/>
                <a:cs typeface="Calibri" pitchFamily="34" charset="0"/>
              </a:rPr>
              <a:t>Prospective</a:t>
            </a:r>
            <a:r>
              <a:rPr lang="nl-NL" sz="2400" dirty="0">
                <a:solidFill>
                  <a:srgbClr val="333399"/>
                </a:solidFill>
                <a:latin typeface="Calibri" pitchFamily="34" charset="0"/>
                <a:cs typeface="Calibri" pitchFamily="34" charset="0"/>
              </a:rPr>
              <a:t> </a:t>
            </a:r>
            <a:r>
              <a:rPr lang="nl-NL" sz="2400" dirty="0" err="1">
                <a:solidFill>
                  <a:srgbClr val="333399"/>
                </a:solidFill>
                <a:latin typeface="Calibri" pitchFamily="34" charset="0"/>
                <a:cs typeface="Calibri" pitchFamily="34" charset="0"/>
              </a:rPr>
              <a:t>review</a:t>
            </a:r>
            <a:r>
              <a:rPr lang="nl-NL" sz="2400" dirty="0">
                <a:solidFill>
                  <a:srgbClr val="333399"/>
                </a:solidFill>
                <a:latin typeface="Calibri" pitchFamily="34" charset="0"/>
                <a:cs typeface="Calibri" pitchFamily="34" charset="0"/>
              </a:rPr>
              <a:t>:</a:t>
            </a:r>
          </a:p>
          <a:p>
            <a:pPr fontAlgn="base">
              <a:spcBef>
                <a:spcPct val="0"/>
              </a:spcBef>
              <a:spcAft>
                <a:spcPct val="0"/>
              </a:spcAft>
            </a:pPr>
            <a:endParaRPr lang="nl-NL" dirty="0">
              <a:solidFill>
                <a:srgbClr val="333399"/>
              </a:solidFill>
              <a:latin typeface="Calibri" pitchFamily="34" charset="0"/>
              <a:cs typeface="Calibri" pitchFamily="34" charset="0"/>
            </a:endParaRPr>
          </a:p>
          <a:p>
            <a:pPr fontAlgn="base">
              <a:spcBef>
                <a:spcPct val="0"/>
              </a:spcBef>
              <a:spcAft>
                <a:spcPct val="0"/>
              </a:spcAft>
            </a:pPr>
            <a:r>
              <a:rPr lang="nl-NL" dirty="0">
                <a:solidFill>
                  <a:srgbClr val="333399"/>
                </a:solidFill>
                <a:latin typeface="Calibri" pitchFamily="34" charset="0"/>
                <a:cs typeface="Calibri" pitchFamily="34" charset="0"/>
              </a:rPr>
              <a:t>n=599 - </a:t>
            </a:r>
            <a:r>
              <a:rPr lang="nl-NL" dirty="0" err="1">
                <a:solidFill>
                  <a:srgbClr val="333399"/>
                </a:solidFill>
                <a:latin typeface="Calibri" pitchFamily="34" charset="0"/>
                <a:cs typeface="Calibri" pitchFamily="34" charset="0"/>
              </a:rPr>
              <a:t>beliefs</a:t>
            </a:r>
            <a:r>
              <a:rPr lang="nl-NL" dirty="0">
                <a:solidFill>
                  <a:srgbClr val="333399"/>
                </a:solidFill>
                <a:latin typeface="Calibri" pitchFamily="34" charset="0"/>
                <a:cs typeface="Calibri" pitchFamily="34" charset="0"/>
              </a:rPr>
              <a:t> </a:t>
            </a:r>
            <a:r>
              <a:rPr lang="nl-NL" dirty="0" err="1">
                <a:solidFill>
                  <a:srgbClr val="333399"/>
                </a:solidFill>
                <a:latin typeface="Calibri" pitchFamily="34" charset="0"/>
                <a:cs typeface="Calibri" pitchFamily="34" charset="0"/>
              </a:rPr>
              <a:t>after</a:t>
            </a:r>
            <a:r>
              <a:rPr lang="nl-NL" dirty="0">
                <a:solidFill>
                  <a:srgbClr val="333399"/>
                </a:solidFill>
                <a:latin typeface="Calibri" pitchFamily="34" charset="0"/>
                <a:cs typeface="Calibri" pitchFamily="34" charset="0"/>
              </a:rPr>
              <a:t> </a:t>
            </a:r>
            <a:r>
              <a:rPr lang="nl-NL" dirty="0" err="1">
                <a:solidFill>
                  <a:srgbClr val="333399"/>
                </a:solidFill>
                <a:latin typeface="Calibri" pitchFamily="34" charset="0"/>
                <a:cs typeface="Calibri" pitchFamily="34" charset="0"/>
              </a:rPr>
              <a:t>neck</a:t>
            </a:r>
            <a:r>
              <a:rPr lang="nl-NL" dirty="0">
                <a:solidFill>
                  <a:srgbClr val="333399"/>
                </a:solidFill>
                <a:latin typeface="Calibri" pitchFamily="34" charset="0"/>
                <a:cs typeface="Calibri" pitchFamily="34" charset="0"/>
              </a:rPr>
              <a:t> </a:t>
            </a:r>
            <a:r>
              <a:rPr lang="nl-NL" dirty="0" err="1">
                <a:solidFill>
                  <a:srgbClr val="333399"/>
                </a:solidFill>
                <a:latin typeface="Calibri" pitchFamily="34" charset="0"/>
                <a:cs typeface="Calibri" pitchFamily="34" charset="0"/>
              </a:rPr>
              <a:t>injury</a:t>
            </a:r>
            <a:r>
              <a:rPr lang="nl-NL" dirty="0">
                <a:solidFill>
                  <a:srgbClr val="333399"/>
                </a:solidFill>
                <a:latin typeface="Calibri" pitchFamily="34" charset="0"/>
                <a:cs typeface="Calibri" pitchFamily="34" charset="0"/>
              </a:rPr>
              <a:t> </a:t>
            </a:r>
            <a:r>
              <a:rPr lang="nl-NL" dirty="0" err="1">
                <a:solidFill>
                  <a:srgbClr val="333399"/>
                </a:solidFill>
                <a:latin typeface="Calibri" pitchFamily="34" charset="0"/>
                <a:cs typeface="Calibri" pitchFamily="34" charset="0"/>
              </a:rPr>
              <a:t>like</a:t>
            </a:r>
            <a:r>
              <a:rPr lang="nl-NL" dirty="0">
                <a:solidFill>
                  <a:srgbClr val="333399"/>
                </a:solidFill>
                <a:latin typeface="Calibri" pitchFamily="34" charset="0"/>
                <a:cs typeface="Calibri" pitchFamily="34" charset="0"/>
              </a:rPr>
              <a:t> whiplash</a:t>
            </a:r>
            <a:r>
              <a:rPr lang="nl-NL" baseline="30000" dirty="0">
                <a:solidFill>
                  <a:srgbClr val="333399"/>
                </a:solidFill>
                <a:latin typeface="Calibri" pitchFamily="34" charset="0"/>
                <a:cs typeface="Calibri" pitchFamily="34" charset="0"/>
              </a:rPr>
              <a:t>1</a:t>
            </a:r>
          </a:p>
          <a:p>
            <a:pPr fontAlgn="base">
              <a:spcBef>
                <a:spcPct val="0"/>
              </a:spcBef>
              <a:spcAft>
                <a:spcPct val="0"/>
              </a:spcAft>
            </a:pPr>
            <a:endParaRPr lang="nl-NL" dirty="0">
              <a:solidFill>
                <a:srgbClr val="333399"/>
              </a:solidFill>
              <a:latin typeface="Calibri" pitchFamily="34" charset="0"/>
              <a:cs typeface="Calibri" pitchFamily="34" charset="0"/>
            </a:endParaRPr>
          </a:p>
          <a:p>
            <a:pPr fontAlgn="base">
              <a:spcBef>
                <a:spcPct val="0"/>
              </a:spcBef>
              <a:spcAft>
                <a:spcPct val="0"/>
              </a:spcAft>
            </a:pPr>
            <a:r>
              <a:rPr lang="en-US" dirty="0">
                <a:solidFill>
                  <a:srgbClr val="333399"/>
                </a:solidFill>
                <a:latin typeface="Calibri" pitchFamily="34" charset="0"/>
                <a:cs typeface="Calibri" pitchFamily="34" charset="0"/>
              </a:rPr>
              <a:t>“Interestingly,  fear avoidance beliefs and catastrophic thinking were not related to outcome even though these factors are often considered risk factors for poor outcome.”</a:t>
            </a:r>
          </a:p>
          <a:p>
            <a:pPr fontAlgn="base">
              <a:spcBef>
                <a:spcPct val="0"/>
              </a:spcBef>
              <a:spcAft>
                <a:spcPct val="0"/>
              </a:spcAft>
            </a:pPr>
            <a:endParaRPr lang="en-US" dirty="0">
              <a:solidFill>
                <a:srgbClr val="333399"/>
              </a:solidFill>
              <a:latin typeface="Calibri" pitchFamily="34" charset="0"/>
              <a:cs typeface="Calibri" pitchFamily="34" charset="0"/>
            </a:endParaRPr>
          </a:p>
          <a:p>
            <a:pPr fontAlgn="base">
              <a:spcBef>
                <a:spcPct val="0"/>
              </a:spcBef>
              <a:spcAft>
                <a:spcPct val="0"/>
              </a:spcAft>
            </a:pPr>
            <a:r>
              <a:rPr lang="en-US" dirty="0">
                <a:solidFill>
                  <a:srgbClr val="333399"/>
                </a:solidFill>
                <a:latin typeface="Calibri" pitchFamily="34" charset="0"/>
                <a:cs typeface="Calibri" pitchFamily="34" charset="0"/>
              </a:rPr>
              <a:t>“being optimistic was helpful it was important to help patients form realistic expectations of recovery.</a:t>
            </a:r>
          </a:p>
          <a:p>
            <a:pPr fontAlgn="base">
              <a:spcBef>
                <a:spcPct val="0"/>
              </a:spcBef>
              <a:spcAft>
                <a:spcPct val="0"/>
              </a:spcAft>
            </a:pPr>
            <a:r>
              <a:rPr lang="en-US" dirty="0">
                <a:solidFill>
                  <a:srgbClr val="333399"/>
                </a:solidFill>
                <a:latin typeface="Calibri" pitchFamily="34" charset="0"/>
                <a:cs typeface="Calibri" pitchFamily="34" charset="0"/>
              </a:rPr>
              <a:t>Patients </a:t>
            </a:r>
            <a:r>
              <a:rPr lang="en-US" dirty="0" err="1">
                <a:solidFill>
                  <a:srgbClr val="333399"/>
                </a:solidFill>
                <a:latin typeface="Calibri" pitchFamily="34" charset="0"/>
                <a:cs typeface="Calibri" pitchFamily="34" charset="0"/>
              </a:rPr>
              <a:t>emphasised</a:t>
            </a:r>
            <a:r>
              <a:rPr lang="en-US" dirty="0">
                <a:solidFill>
                  <a:srgbClr val="333399"/>
                </a:solidFill>
                <a:latin typeface="Calibri" pitchFamily="34" charset="0"/>
                <a:cs typeface="Calibri" pitchFamily="34" charset="0"/>
              </a:rPr>
              <a:t> the value of reassurance from health professionals.”</a:t>
            </a:r>
            <a:r>
              <a:rPr lang="en-US" baseline="30000" dirty="0">
                <a:solidFill>
                  <a:srgbClr val="333399"/>
                </a:solidFill>
                <a:latin typeface="Calibri" pitchFamily="34" charset="0"/>
                <a:cs typeface="Calibri" pitchFamily="34" charset="0"/>
              </a:rPr>
              <a:t>2</a:t>
            </a:r>
          </a:p>
          <a:p>
            <a:pPr fontAlgn="base">
              <a:spcBef>
                <a:spcPct val="0"/>
              </a:spcBef>
              <a:spcAft>
                <a:spcPct val="0"/>
              </a:spcAft>
            </a:pPr>
            <a:endParaRPr lang="en-US" sz="2000" dirty="0">
              <a:solidFill>
                <a:srgbClr val="000000"/>
              </a:solidFill>
            </a:endParaRPr>
          </a:p>
          <a:p>
            <a:pPr fontAlgn="base">
              <a:spcBef>
                <a:spcPct val="0"/>
              </a:spcBef>
              <a:spcAft>
                <a:spcPct val="0"/>
              </a:spcAft>
            </a:pPr>
            <a:endParaRPr lang="nl-NL" sz="2000" dirty="0">
              <a:solidFill>
                <a:srgbClr val="000000"/>
              </a:solidFill>
            </a:endParaRPr>
          </a:p>
        </p:txBody>
      </p:sp>
    </p:spTree>
    <p:extLst>
      <p:ext uri="{BB962C8B-B14F-4D97-AF65-F5344CB8AC3E}">
        <p14:creationId xmlns:p14="http://schemas.microsoft.com/office/powerpoint/2010/main" val="236578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400" dirty="0" smtClean="0">
                <a:solidFill>
                  <a:schemeClr val="accent2"/>
                </a:solidFill>
                <a:latin typeface="Calibri" panose="020F0502020204030204" pitchFamily="34" charset="0"/>
              </a:rPr>
              <a:t>Vervolg definitie </a:t>
            </a:r>
            <a:r>
              <a:rPr lang="nl-NL" sz="2400" u="sng" dirty="0" smtClean="0">
                <a:solidFill>
                  <a:schemeClr val="accent2"/>
                </a:solidFill>
                <a:latin typeface="Calibri" pitchFamily="34" charset="0"/>
                <a:cs typeface="Calibri" pitchFamily="34" charset="0"/>
              </a:rPr>
              <a:t>gezondheidsprobleem </a:t>
            </a:r>
            <a:r>
              <a:rPr lang="nl-NL" sz="2400" u="sng" dirty="0">
                <a:solidFill>
                  <a:schemeClr val="accent2"/>
                </a:solidFill>
                <a:latin typeface="Calibri" pitchFamily="34" charset="0"/>
                <a:cs typeface="Calibri" pitchFamily="34" charset="0"/>
              </a:rPr>
              <a:t/>
            </a:r>
            <a:br>
              <a:rPr lang="nl-NL" sz="2400" u="sng" dirty="0">
                <a:solidFill>
                  <a:schemeClr val="accent2"/>
                </a:solidFill>
                <a:latin typeface="Calibri" pitchFamily="34" charset="0"/>
                <a:cs typeface="Calibri" pitchFamily="34" charset="0"/>
              </a:rPr>
            </a:br>
            <a:r>
              <a:rPr lang="nl-NL" sz="2400" u="sng" dirty="0">
                <a:solidFill>
                  <a:schemeClr val="accent2"/>
                </a:solidFill>
                <a:latin typeface="Calibri" pitchFamily="34" charset="0"/>
                <a:cs typeface="Calibri" pitchFamily="34" charset="0"/>
              </a:rPr>
              <a:t>voorkeurshouding op basis van </a:t>
            </a:r>
            <a:br>
              <a:rPr lang="nl-NL" sz="2400" u="sng" dirty="0">
                <a:solidFill>
                  <a:schemeClr val="accent2"/>
                </a:solidFill>
                <a:latin typeface="Calibri" pitchFamily="34" charset="0"/>
                <a:cs typeface="Calibri" pitchFamily="34" charset="0"/>
              </a:rPr>
            </a:br>
            <a:r>
              <a:rPr lang="nl-NL" sz="2400" u="sng" dirty="0">
                <a:solidFill>
                  <a:schemeClr val="accent2"/>
                </a:solidFill>
                <a:latin typeface="Calibri" pitchFamily="34" charset="0"/>
                <a:cs typeface="Calibri" pitchFamily="34" charset="0"/>
              </a:rPr>
              <a:t>een </a:t>
            </a:r>
            <a:r>
              <a:rPr lang="nl-NL" sz="2400" u="sng" dirty="0" smtClean="0">
                <a:solidFill>
                  <a:schemeClr val="accent2"/>
                </a:solidFill>
                <a:latin typeface="Calibri" pitchFamily="34" charset="0"/>
                <a:cs typeface="Calibri" pitchFamily="34" charset="0"/>
              </a:rPr>
              <a:t>HCFS</a:t>
            </a:r>
            <a:endParaRPr lang="nl-NL" sz="2400" dirty="0">
              <a:solidFill>
                <a:schemeClr val="accent2"/>
              </a:solidFill>
              <a:latin typeface="Calibri" panose="020F0502020204030204" pitchFamily="34" charset="0"/>
            </a:endParaRPr>
          </a:p>
        </p:txBody>
      </p:sp>
      <p:sp>
        <p:nvSpPr>
          <p:cNvPr id="3" name="Rechthoek 2"/>
          <p:cNvSpPr/>
          <p:nvPr/>
        </p:nvSpPr>
        <p:spPr>
          <a:xfrm>
            <a:off x="1331640" y="1988840"/>
            <a:ext cx="6336704" cy="2585323"/>
          </a:xfrm>
          <a:prstGeom prst="rect">
            <a:avLst/>
          </a:prstGeom>
        </p:spPr>
        <p:txBody>
          <a:bodyPr wrap="square">
            <a:spAutoFit/>
          </a:bodyPr>
          <a:lstStyle/>
          <a:p>
            <a:r>
              <a:rPr lang="nl-NL" dirty="0" smtClean="0">
                <a:solidFill>
                  <a:schemeClr val="accent2"/>
                </a:solidFill>
                <a:latin typeface="Calibri" panose="020F0502020204030204" pitchFamily="34" charset="0"/>
              </a:rPr>
              <a:t>……Deze disposities kunnen solitair voorkomen, maar ook combinaties ervan zijn mogelijk. Er kan geen begeleidende neurologische en / of interne co-pathologie worden aangetoond en van invloeden van persoonlijke en / of externe factoren is evenmin sprake. </a:t>
            </a:r>
          </a:p>
          <a:p>
            <a:r>
              <a:rPr lang="nl-NL" dirty="0" smtClean="0">
                <a:solidFill>
                  <a:schemeClr val="accent2"/>
                </a:solidFill>
                <a:latin typeface="Calibri" panose="020F0502020204030204" pitchFamily="34" charset="0"/>
              </a:rPr>
              <a:t>Naarmate de leeftijd vordert kan bij het persisteren van de stoornis het complex van intra-individuele interacties zich in toenemende mate co-manifesteren in de </a:t>
            </a:r>
            <a:r>
              <a:rPr lang="nl-NL" dirty="0" err="1" smtClean="0">
                <a:solidFill>
                  <a:schemeClr val="accent2"/>
                </a:solidFill>
                <a:latin typeface="Calibri" panose="020F0502020204030204" pitchFamily="34" charset="0"/>
              </a:rPr>
              <a:t>inter-individuele</a:t>
            </a:r>
            <a:r>
              <a:rPr lang="nl-NL" dirty="0" smtClean="0">
                <a:solidFill>
                  <a:schemeClr val="accent2"/>
                </a:solidFill>
                <a:latin typeface="Calibri" panose="020F0502020204030204" pitchFamily="34" charset="0"/>
              </a:rPr>
              <a:t> component binnen de domeinen activiteiten en participaties.</a:t>
            </a:r>
            <a:endParaRPr lang="nl-NL" dirty="0">
              <a:solidFill>
                <a:schemeClr val="accent2"/>
              </a:solidFill>
              <a:latin typeface="Calibri" panose="020F0502020204030204" pitchFamily="34" charset="0"/>
            </a:endParaRPr>
          </a:p>
        </p:txBody>
      </p:sp>
    </p:spTree>
    <p:extLst>
      <p:ext uri="{BB962C8B-B14F-4D97-AF65-F5344CB8AC3E}">
        <p14:creationId xmlns:p14="http://schemas.microsoft.com/office/powerpoint/2010/main" val="1675821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400" dirty="0" err="1" smtClean="0">
                <a:solidFill>
                  <a:schemeClr val="accent2"/>
                </a:solidFill>
              </a:rPr>
              <a:t>Kinderfysiotherapeutische</a:t>
            </a:r>
            <a:r>
              <a:rPr lang="nl-NL" sz="2400" dirty="0" smtClean="0">
                <a:solidFill>
                  <a:schemeClr val="accent2"/>
                </a:solidFill>
              </a:rPr>
              <a:t> definitie van voorkeurshouding</a:t>
            </a:r>
            <a:endParaRPr lang="nl-NL" sz="2400" dirty="0">
              <a:solidFill>
                <a:schemeClr val="accent2"/>
              </a:solidFill>
            </a:endParaRPr>
          </a:p>
        </p:txBody>
      </p:sp>
      <p:sp>
        <p:nvSpPr>
          <p:cNvPr id="4" name="Rechthoek 3"/>
          <p:cNvSpPr/>
          <p:nvPr/>
        </p:nvSpPr>
        <p:spPr>
          <a:xfrm>
            <a:off x="1691680" y="1340768"/>
            <a:ext cx="6192688" cy="2862322"/>
          </a:xfrm>
          <a:prstGeom prst="rect">
            <a:avLst/>
          </a:prstGeom>
        </p:spPr>
        <p:txBody>
          <a:bodyPr wrap="square">
            <a:spAutoFit/>
          </a:bodyPr>
          <a:lstStyle/>
          <a:p>
            <a:r>
              <a:rPr lang="nl-NL" dirty="0" smtClean="0">
                <a:solidFill>
                  <a:schemeClr val="accent2"/>
                </a:solidFill>
              </a:rPr>
              <a:t>Een asymmetrische of voorkeurshouding (VKH) van de zuigeling wordt gedefinieerd als "de toestand van de zuigeling waarbij deze in rugligging spontaan het hoofd of naar de rechterzijde of naar de linkerzijde geroteerd houdt, gedurende driekwart van de observatietijd (minimaal 15 minuten), zonder actieve rotatiemogelijkheid van het hoofd over de volle 180 graden</a:t>
            </a:r>
            <a:r>
              <a:rPr lang="nl-NL" baseline="30000" dirty="0" smtClean="0">
                <a:solidFill>
                  <a:schemeClr val="accent2"/>
                </a:solidFill>
              </a:rPr>
              <a:t>1,2</a:t>
            </a:r>
            <a:r>
              <a:rPr lang="en-US" dirty="0" smtClean="0">
                <a:solidFill>
                  <a:schemeClr val="accent2"/>
                </a:solidFill>
              </a:rPr>
              <a:t>	</a:t>
            </a:r>
          </a:p>
          <a:p>
            <a:r>
              <a:rPr lang="nl-NL" dirty="0" smtClean="0">
                <a:solidFill>
                  <a:schemeClr val="accent2"/>
                </a:solidFill>
              </a:rPr>
              <a:t>Actieve bewegingen van het hoofd naar de tegenovergestelde zijde zijn zeldzaam en de passieve mobiliteit is vaak beperkt</a:t>
            </a:r>
            <a:r>
              <a:rPr lang="nl-NL" baseline="30000" dirty="0" smtClean="0">
                <a:solidFill>
                  <a:schemeClr val="accent2"/>
                </a:solidFill>
              </a:rPr>
              <a:t>3</a:t>
            </a:r>
            <a:r>
              <a:rPr lang="en-US" dirty="0" smtClean="0">
                <a:solidFill>
                  <a:schemeClr val="accent2"/>
                </a:solidFill>
              </a:rPr>
              <a:t>	</a:t>
            </a:r>
            <a:r>
              <a:rPr lang="nl-NL" dirty="0" smtClean="0">
                <a:solidFill>
                  <a:schemeClr val="accent2"/>
                </a:solidFill>
              </a:rPr>
              <a:t>.</a:t>
            </a:r>
            <a:endParaRPr lang="nl-NL" dirty="0">
              <a:solidFill>
                <a:schemeClr val="accent2"/>
              </a:solidFill>
            </a:endParaRPr>
          </a:p>
        </p:txBody>
      </p:sp>
      <p:sp>
        <p:nvSpPr>
          <p:cNvPr id="6" name="Rechthoek 5"/>
          <p:cNvSpPr/>
          <p:nvPr/>
        </p:nvSpPr>
        <p:spPr>
          <a:xfrm>
            <a:off x="4499992" y="5661248"/>
            <a:ext cx="4572000" cy="1200329"/>
          </a:xfrm>
          <a:prstGeom prst="rect">
            <a:avLst/>
          </a:prstGeom>
        </p:spPr>
        <p:txBody>
          <a:bodyPr>
            <a:spAutoFit/>
          </a:bodyPr>
          <a:lstStyle/>
          <a:p>
            <a:pPr marL="228600" lvl="0" indent="-228600">
              <a:buAutoNum type="arabicPeriod"/>
            </a:pPr>
            <a:r>
              <a:rPr lang="nl-NL" sz="800" dirty="0" smtClean="0">
                <a:solidFill>
                  <a:srgbClr val="333399"/>
                </a:solidFill>
              </a:rPr>
              <a:t>Boere-Boonekamp </a:t>
            </a:r>
            <a:r>
              <a:rPr lang="nl-NL" sz="800" dirty="0">
                <a:solidFill>
                  <a:srgbClr val="333399"/>
                </a:solidFill>
              </a:rPr>
              <a:t>MM. Voorkeurshouding bij zuigelingen: prevalentie, preventie en aanpak. JGZ. Oktober 2005:92-7</a:t>
            </a:r>
            <a:r>
              <a:rPr lang="nl-NL" sz="800" dirty="0" smtClean="0">
                <a:solidFill>
                  <a:srgbClr val="333399"/>
                </a:solidFill>
              </a:rPr>
              <a:t>.</a:t>
            </a:r>
          </a:p>
          <a:p>
            <a:pPr marL="228600" lvl="0" indent="-228600">
              <a:buAutoNum type="arabicPeriod"/>
            </a:pPr>
            <a:r>
              <a:rPr lang="en-US" sz="800" dirty="0" err="1" smtClean="0">
                <a:solidFill>
                  <a:schemeClr val="accent2"/>
                </a:solidFill>
              </a:rPr>
              <a:t>Nuysink</a:t>
            </a:r>
            <a:r>
              <a:rPr lang="en-US" sz="800" dirty="0" smtClean="0">
                <a:solidFill>
                  <a:schemeClr val="accent2"/>
                </a:solidFill>
              </a:rPr>
              <a:t> J, van </a:t>
            </a:r>
            <a:r>
              <a:rPr lang="en-US" sz="800" dirty="0" err="1" smtClean="0">
                <a:solidFill>
                  <a:schemeClr val="accent2"/>
                </a:solidFill>
              </a:rPr>
              <a:t>Haastert</a:t>
            </a:r>
            <a:r>
              <a:rPr lang="en-US" sz="800" dirty="0" smtClean="0">
                <a:solidFill>
                  <a:schemeClr val="accent2"/>
                </a:solidFill>
              </a:rPr>
              <a:t> IC, </a:t>
            </a:r>
            <a:r>
              <a:rPr lang="en-US" sz="800" dirty="0" err="1" smtClean="0">
                <a:solidFill>
                  <a:schemeClr val="accent2"/>
                </a:solidFill>
              </a:rPr>
              <a:t>Takken</a:t>
            </a:r>
            <a:r>
              <a:rPr lang="en-US" sz="800" dirty="0" smtClean="0">
                <a:solidFill>
                  <a:schemeClr val="accent2"/>
                </a:solidFill>
              </a:rPr>
              <a:t> T, </a:t>
            </a:r>
            <a:r>
              <a:rPr lang="en-US" sz="800" dirty="0" err="1" smtClean="0">
                <a:solidFill>
                  <a:schemeClr val="accent2"/>
                </a:solidFill>
              </a:rPr>
              <a:t>Helders</a:t>
            </a:r>
            <a:r>
              <a:rPr lang="en-US" sz="800" dirty="0" smtClean="0">
                <a:solidFill>
                  <a:schemeClr val="accent2"/>
                </a:solidFill>
              </a:rPr>
              <a:t> PJ. Symptomatic asymmetry in very young infants: a Delphi study on the development of a screening instrument. Physiotherapy theory and practice. 2011;27(3):194-212.</a:t>
            </a:r>
          </a:p>
          <a:p>
            <a:pPr marL="228600" indent="-228600">
              <a:buFontTx/>
              <a:buAutoNum type="arabicPeriod"/>
            </a:pPr>
            <a:r>
              <a:rPr lang="en-US" sz="800" dirty="0" smtClean="0">
                <a:solidFill>
                  <a:schemeClr val="accent2"/>
                </a:solidFill>
              </a:rPr>
              <a:t>Boere-</a:t>
            </a:r>
            <a:r>
              <a:rPr lang="en-US" sz="800" dirty="0" err="1" smtClean="0">
                <a:solidFill>
                  <a:schemeClr val="accent2"/>
                </a:solidFill>
              </a:rPr>
              <a:t>Boonekamp</a:t>
            </a:r>
            <a:r>
              <a:rPr lang="en-US" sz="800" dirty="0" smtClean="0">
                <a:solidFill>
                  <a:schemeClr val="accent2"/>
                </a:solidFill>
              </a:rPr>
              <a:t> M, van der Linden-Kuiper L. Positional preference: prevalence in infants and follow-up after two years. Pediatrics. 2001;107(2):339-43.</a:t>
            </a:r>
          </a:p>
          <a:p>
            <a:pPr marL="228600" lvl="0" indent="-228600">
              <a:buAutoNum type="arabicPeriod"/>
            </a:pPr>
            <a:endParaRPr lang="nl-NL" sz="800" dirty="0" smtClean="0">
              <a:solidFill>
                <a:srgbClr val="333399"/>
              </a:solidFill>
            </a:endParaRPr>
          </a:p>
          <a:p>
            <a:pPr marL="228600" lvl="0" indent="-228600">
              <a:buAutoNum type="arabicPeriod"/>
            </a:pPr>
            <a:endParaRPr lang="nl-NL" sz="800" dirty="0">
              <a:solidFill>
                <a:srgbClr val="333399"/>
              </a:solidFill>
            </a:endParaRPr>
          </a:p>
        </p:txBody>
      </p:sp>
    </p:spTree>
    <p:extLst>
      <p:ext uri="{BB962C8B-B14F-4D97-AF65-F5344CB8AC3E}">
        <p14:creationId xmlns:p14="http://schemas.microsoft.com/office/powerpoint/2010/main" val="3591227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hthoek 3"/>
          <p:cNvSpPr/>
          <p:nvPr/>
        </p:nvSpPr>
        <p:spPr>
          <a:xfrm>
            <a:off x="1619672" y="1340768"/>
            <a:ext cx="6120680" cy="2160591"/>
          </a:xfrm>
          <a:prstGeom prst="rect">
            <a:avLst/>
          </a:prstGeom>
        </p:spPr>
        <p:txBody>
          <a:bodyPr wrap="square">
            <a:spAutoFit/>
          </a:bodyPr>
          <a:lstStyle/>
          <a:p>
            <a:pPr algn="ctr" fontAlgn="base">
              <a:lnSpc>
                <a:spcPct val="80000"/>
              </a:lnSpc>
              <a:spcBef>
                <a:spcPct val="0"/>
              </a:spcBef>
              <a:spcAft>
                <a:spcPct val="0"/>
              </a:spcAft>
            </a:pPr>
            <a:r>
              <a:rPr lang="nl-NL" sz="2400" u="sng" dirty="0">
                <a:solidFill>
                  <a:srgbClr val="333399"/>
                </a:solidFill>
                <a:latin typeface="Calibri" pitchFamily="34" charset="0"/>
                <a:cs typeface="Calibri" pitchFamily="34" charset="0"/>
              </a:rPr>
              <a:t>Wat is het effect van co interventies</a:t>
            </a:r>
            <a:r>
              <a:rPr lang="nl-NL" sz="2400" dirty="0">
                <a:solidFill>
                  <a:srgbClr val="333399"/>
                </a:solidFill>
                <a:latin typeface="Calibri" pitchFamily="34" charset="0"/>
                <a:cs typeface="Calibri" pitchFamily="34" charset="0"/>
              </a:rPr>
              <a:t>?</a:t>
            </a:r>
          </a:p>
          <a:p>
            <a:pPr algn="ctr" fontAlgn="base">
              <a:lnSpc>
                <a:spcPct val="80000"/>
              </a:lnSpc>
              <a:spcBef>
                <a:spcPct val="0"/>
              </a:spcBef>
              <a:spcAft>
                <a:spcPct val="0"/>
              </a:spcAft>
            </a:pPr>
            <a:endParaRPr lang="nl-NL" sz="2000" dirty="0">
              <a:solidFill>
                <a:srgbClr val="333399"/>
              </a:solidFill>
            </a:endParaRPr>
          </a:p>
          <a:p>
            <a:pPr algn="ctr" fontAlgn="base">
              <a:lnSpc>
                <a:spcPct val="80000"/>
              </a:lnSpc>
              <a:spcBef>
                <a:spcPct val="0"/>
              </a:spcBef>
              <a:spcAft>
                <a:spcPct val="0"/>
              </a:spcAft>
            </a:pPr>
            <a:endParaRPr lang="nl-NL" sz="2400" dirty="0">
              <a:solidFill>
                <a:srgbClr val="333399"/>
              </a:solidFill>
              <a:latin typeface="Calibri" pitchFamily="34" charset="0"/>
              <a:cs typeface="Calibri" pitchFamily="34" charset="0"/>
            </a:endParaRPr>
          </a:p>
          <a:p>
            <a:pPr algn="ctr" fontAlgn="base">
              <a:lnSpc>
                <a:spcPct val="80000"/>
              </a:lnSpc>
              <a:spcBef>
                <a:spcPct val="0"/>
              </a:spcBef>
              <a:spcAft>
                <a:spcPct val="0"/>
              </a:spcAft>
            </a:pPr>
            <a:endParaRPr lang="nl-NL" sz="2400" dirty="0">
              <a:solidFill>
                <a:srgbClr val="333399"/>
              </a:solidFill>
              <a:latin typeface="Calibri" pitchFamily="34" charset="0"/>
              <a:cs typeface="Calibri" pitchFamily="34" charset="0"/>
            </a:endParaRPr>
          </a:p>
          <a:p>
            <a:pPr algn="ctr" fontAlgn="base">
              <a:lnSpc>
                <a:spcPct val="80000"/>
              </a:lnSpc>
              <a:spcBef>
                <a:spcPct val="0"/>
              </a:spcBef>
              <a:spcAft>
                <a:spcPct val="0"/>
              </a:spcAft>
            </a:pPr>
            <a:r>
              <a:rPr lang="nl-NL" dirty="0">
                <a:solidFill>
                  <a:srgbClr val="333399"/>
                </a:solidFill>
                <a:latin typeface="Calibri" pitchFamily="34" charset="0"/>
                <a:cs typeface="Calibri" pitchFamily="34" charset="0"/>
              </a:rPr>
              <a:t>osteopathie en </a:t>
            </a:r>
            <a:r>
              <a:rPr lang="nl-NL" dirty="0" err="1">
                <a:solidFill>
                  <a:srgbClr val="333399"/>
                </a:solidFill>
                <a:latin typeface="Calibri" pitchFamily="34" charset="0"/>
                <a:cs typeface="Calibri" pitchFamily="34" charset="0"/>
              </a:rPr>
              <a:t>kft</a:t>
            </a:r>
            <a:r>
              <a:rPr lang="nl-NL" dirty="0">
                <a:solidFill>
                  <a:srgbClr val="333399"/>
                </a:solidFill>
                <a:latin typeface="Calibri" pitchFamily="34" charset="0"/>
                <a:cs typeface="Calibri" pitchFamily="34" charset="0"/>
              </a:rPr>
              <a:t>.  </a:t>
            </a:r>
          </a:p>
          <a:p>
            <a:pPr algn="ctr" fontAlgn="base">
              <a:lnSpc>
                <a:spcPct val="80000"/>
              </a:lnSpc>
              <a:spcBef>
                <a:spcPct val="0"/>
              </a:spcBef>
              <a:spcAft>
                <a:spcPct val="0"/>
              </a:spcAft>
            </a:pPr>
            <a:endParaRPr lang="nl-NL" dirty="0">
              <a:solidFill>
                <a:srgbClr val="333399"/>
              </a:solidFill>
              <a:latin typeface="Calibri" pitchFamily="34" charset="0"/>
              <a:cs typeface="Calibri" pitchFamily="34" charset="0"/>
            </a:endParaRPr>
          </a:p>
          <a:p>
            <a:pPr algn="ctr" fontAlgn="base">
              <a:lnSpc>
                <a:spcPct val="80000"/>
              </a:lnSpc>
              <a:spcBef>
                <a:spcPct val="0"/>
              </a:spcBef>
              <a:spcAft>
                <a:spcPct val="0"/>
              </a:spcAft>
            </a:pPr>
            <a:r>
              <a:rPr lang="nl-NL" dirty="0" smtClean="0">
                <a:solidFill>
                  <a:srgbClr val="333399"/>
                </a:solidFill>
                <a:latin typeface="Calibri" pitchFamily="34" charset="0"/>
                <a:cs typeface="Calibri" pitchFamily="34" charset="0"/>
              </a:rPr>
              <a:t>zijn geen </a:t>
            </a:r>
            <a:r>
              <a:rPr lang="nl-NL" dirty="0">
                <a:solidFill>
                  <a:srgbClr val="333399"/>
                </a:solidFill>
                <a:latin typeface="Calibri" pitchFamily="34" charset="0"/>
                <a:cs typeface="Calibri" pitchFamily="34" charset="0"/>
              </a:rPr>
              <a:t>interventies op </a:t>
            </a:r>
            <a:r>
              <a:rPr lang="nl-NL" dirty="0" err="1">
                <a:solidFill>
                  <a:srgbClr val="333399"/>
                </a:solidFill>
                <a:latin typeface="Calibri" pitchFamily="34" charset="0"/>
                <a:cs typeface="Calibri" pitchFamily="34" charset="0"/>
              </a:rPr>
              <a:t>stoornisnivo</a:t>
            </a:r>
            <a:r>
              <a:rPr lang="nl-NL" dirty="0">
                <a:solidFill>
                  <a:srgbClr val="333399"/>
                </a:solidFill>
                <a:latin typeface="Calibri" pitchFamily="34" charset="0"/>
                <a:cs typeface="Calibri" pitchFamily="34" charset="0"/>
              </a:rPr>
              <a:t> zoals </a:t>
            </a:r>
            <a:r>
              <a:rPr lang="nl-NL" dirty="0" err="1">
                <a:solidFill>
                  <a:srgbClr val="333399"/>
                </a:solidFill>
                <a:latin typeface="Calibri" pitchFamily="34" charset="0"/>
                <a:cs typeface="Calibri" pitchFamily="34" charset="0"/>
              </a:rPr>
              <a:t>mt</a:t>
            </a:r>
            <a:r>
              <a:rPr lang="nl-NL" dirty="0">
                <a:solidFill>
                  <a:srgbClr val="333399"/>
                </a:solidFill>
                <a:latin typeface="Calibri" pitchFamily="34" charset="0"/>
                <a:cs typeface="Calibri" pitchFamily="34" charset="0"/>
              </a:rPr>
              <a:t>!</a:t>
            </a:r>
          </a:p>
          <a:p>
            <a:pPr algn="ctr" fontAlgn="base">
              <a:lnSpc>
                <a:spcPct val="80000"/>
              </a:lnSpc>
              <a:spcBef>
                <a:spcPct val="0"/>
              </a:spcBef>
              <a:spcAft>
                <a:spcPct val="0"/>
              </a:spcAft>
            </a:pPr>
            <a:endParaRPr lang="nl-NL" dirty="0">
              <a:solidFill>
                <a:srgbClr val="333399"/>
              </a:solidFill>
            </a:endParaRPr>
          </a:p>
        </p:txBody>
      </p:sp>
    </p:spTree>
    <p:extLst>
      <p:ext uri="{BB962C8B-B14F-4D97-AF65-F5344CB8AC3E}">
        <p14:creationId xmlns:p14="http://schemas.microsoft.com/office/powerpoint/2010/main" val="2850099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5" name="Text Box 3"/>
          <p:cNvSpPr txBox="1">
            <a:spLocks noChangeArrowheads="1"/>
          </p:cNvSpPr>
          <p:nvPr/>
        </p:nvSpPr>
        <p:spPr bwMode="auto">
          <a:xfrm>
            <a:off x="1524000" y="457200"/>
            <a:ext cx="5943600" cy="461665"/>
          </a:xfrm>
          <a:prstGeom prst="rect">
            <a:avLst/>
          </a:prstGeom>
          <a:noFill/>
          <a:ln w="9525">
            <a:noFill/>
            <a:miter lim="800000"/>
            <a:headEnd/>
            <a:tailEnd/>
          </a:ln>
          <a:effectLst/>
        </p:spPr>
        <p:txBody>
          <a:bodyPr>
            <a:spAutoFit/>
          </a:bodyPr>
          <a:lstStyle/>
          <a:p>
            <a:pPr fontAlgn="base">
              <a:spcBef>
                <a:spcPct val="50000"/>
              </a:spcBef>
              <a:spcAft>
                <a:spcPct val="0"/>
              </a:spcAft>
              <a:defRPr/>
            </a:pPr>
            <a:r>
              <a:rPr lang="nl-NL" sz="2400" u="sng" dirty="0" err="1">
                <a:solidFill>
                  <a:srgbClr val="2D2D8A"/>
                </a:solidFill>
                <a:latin typeface="Calibri" pitchFamily="34" charset="0"/>
                <a:cs typeface="Calibri" pitchFamily="34" charset="0"/>
              </a:rPr>
              <a:t>Hoofdbehandeldoel</a:t>
            </a:r>
            <a:endParaRPr lang="nl-NL" sz="2400" u="sng" dirty="0">
              <a:solidFill>
                <a:srgbClr val="2D2D8A"/>
              </a:solidFill>
              <a:latin typeface="Calibri" pitchFamily="34" charset="0"/>
              <a:cs typeface="Calibri" pitchFamily="34" charset="0"/>
            </a:endParaRPr>
          </a:p>
        </p:txBody>
      </p:sp>
      <p:sp>
        <p:nvSpPr>
          <p:cNvPr id="54276" name="Text Box 4"/>
          <p:cNvSpPr txBox="1">
            <a:spLocks noChangeArrowheads="1"/>
          </p:cNvSpPr>
          <p:nvPr/>
        </p:nvSpPr>
        <p:spPr bwMode="auto">
          <a:xfrm>
            <a:off x="1447800" y="1447800"/>
            <a:ext cx="7053263" cy="3277820"/>
          </a:xfrm>
          <a:prstGeom prst="rect">
            <a:avLst/>
          </a:prstGeom>
          <a:noFill/>
          <a:ln w="9525">
            <a:noFill/>
            <a:miter lim="800000"/>
            <a:headEnd/>
            <a:tailEnd/>
          </a:ln>
          <a:effectLst/>
        </p:spPr>
        <p:txBody>
          <a:bodyPr>
            <a:spAutoFit/>
          </a:bodyPr>
          <a:lstStyle/>
          <a:p>
            <a:pPr marL="190500" indent="-190500" fontAlgn="base">
              <a:spcBef>
                <a:spcPct val="50000"/>
              </a:spcBef>
              <a:spcAft>
                <a:spcPct val="0"/>
              </a:spcAft>
              <a:defRPr/>
            </a:pPr>
            <a:r>
              <a:rPr lang="nl-NL" dirty="0">
                <a:solidFill>
                  <a:srgbClr val="2D2D8A"/>
                </a:solidFill>
                <a:latin typeface="Calibri" pitchFamily="34" charset="0"/>
                <a:cs typeface="Calibri" pitchFamily="34" charset="0"/>
              </a:rPr>
              <a:t>Na 3 behandelingen:</a:t>
            </a:r>
          </a:p>
          <a:p>
            <a:pPr marL="190500" indent="-190500" fontAlgn="base">
              <a:spcBef>
                <a:spcPct val="50000"/>
              </a:spcBef>
              <a:spcAft>
                <a:spcPct val="0"/>
              </a:spcAft>
              <a:buFontTx/>
              <a:buChar char="•"/>
              <a:defRPr/>
            </a:pPr>
            <a:r>
              <a:rPr lang="nl-NL" dirty="0" smtClean="0">
                <a:solidFill>
                  <a:srgbClr val="2D2D8A"/>
                </a:solidFill>
                <a:latin typeface="Calibri" pitchFamily="34" charset="0"/>
                <a:cs typeface="Calibri" pitchFamily="34" charset="0"/>
              </a:rPr>
              <a:t>Geen </a:t>
            </a:r>
            <a:r>
              <a:rPr lang="nl-NL" dirty="0">
                <a:solidFill>
                  <a:srgbClr val="2D2D8A"/>
                </a:solidFill>
                <a:latin typeface="Calibri" pitchFamily="34" charset="0"/>
                <a:cs typeface="Calibri" pitchFamily="34" charset="0"/>
              </a:rPr>
              <a:t>/ minder beperkingen op </a:t>
            </a:r>
            <a:r>
              <a:rPr lang="nl-NL" dirty="0" smtClean="0">
                <a:solidFill>
                  <a:srgbClr val="2D2D8A"/>
                </a:solidFill>
                <a:latin typeface="Calibri" pitchFamily="34" charset="0"/>
                <a:cs typeface="Calibri" pitchFamily="34" charset="0"/>
              </a:rPr>
              <a:t>activiteitenniveau  = voorkeurshouding (gerelateerd aan hulpvraag ouders). (PSK – AIMS)</a:t>
            </a:r>
            <a:endParaRPr lang="nl-NL" dirty="0">
              <a:solidFill>
                <a:srgbClr val="2D2D8A"/>
              </a:solidFill>
              <a:latin typeface="Calibri" pitchFamily="34" charset="0"/>
              <a:cs typeface="Calibri" pitchFamily="34" charset="0"/>
            </a:endParaRPr>
          </a:p>
          <a:p>
            <a:pPr marL="190500" indent="-190500" fontAlgn="base">
              <a:spcBef>
                <a:spcPct val="50000"/>
              </a:spcBef>
              <a:spcAft>
                <a:spcPct val="0"/>
              </a:spcAft>
              <a:buFontTx/>
              <a:buChar char="•"/>
              <a:defRPr/>
            </a:pPr>
            <a:r>
              <a:rPr lang="nl-NL" dirty="0">
                <a:solidFill>
                  <a:srgbClr val="2D2D8A"/>
                </a:solidFill>
                <a:latin typeface="Calibri" pitchFamily="34" charset="0"/>
                <a:cs typeface="Calibri" pitchFamily="34" charset="0"/>
              </a:rPr>
              <a:t>Participatie normaal / </a:t>
            </a:r>
            <a:r>
              <a:rPr lang="nl-NL" dirty="0" smtClean="0">
                <a:solidFill>
                  <a:srgbClr val="2D2D8A"/>
                </a:solidFill>
                <a:latin typeface="Calibri" pitchFamily="34" charset="0"/>
                <a:cs typeface="Calibri" pitchFamily="34" charset="0"/>
              </a:rPr>
              <a:t>verbeterd (PSK)</a:t>
            </a:r>
            <a:endParaRPr lang="nl-NL" dirty="0">
              <a:solidFill>
                <a:srgbClr val="2D2D8A"/>
              </a:solidFill>
              <a:latin typeface="Calibri" pitchFamily="34" charset="0"/>
              <a:cs typeface="Calibri" pitchFamily="34" charset="0"/>
            </a:endParaRPr>
          </a:p>
          <a:p>
            <a:pPr marL="190500" indent="-190500" fontAlgn="base">
              <a:spcBef>
                <a:spcPct val="50000"/>
              </a:spcBef>
              <a:spcAft>
                <a:spcPct val="0"/>
              </a:spcAft>
              <a:buFontTx/>
              <a:buChar char="•"/>
              <a:defRPr/>
            </a:pPr>
            <a:r>
              <a:rPr lang="nl-NL" dirty="0">
                <a:solidFill>
                  <a:srgbClr val="2D2D8A"/>
                </a:solidFill>
                <a:latin typeface="Calibri" pitchFamily="34" charset="0"/>
                <a:cs typeface="Calibri" pitchFamily="34" charset="0"/>
              </a:rPr>
              <a:t>Kinderfysiotherapie </a:t>
            </a:r>
            <a:r>
              <a:rPr lang="nl-NL" dirty="0" smtClean="0">
                <a:solidFill>
                  <a:srgbClr val="2D2D8A"/>
                </a:solidFill>
                <a:latin typeface="Calibri" pitchFamily="34" charset="0"/>
                <a:cs typeface="Calibri" pitchFamily="34" charset="0"/>
              </a:rPr>
              <a:t>wel / niet geïndiceerd</a:t>
            </a:r>
            <a:r>
              <a:rPr lang="nl-NL" dirty="0">
                <a:solidFill>
                  <a:srgbClr val="2D2D8A"/>
                </a:solidFill>
                <a:latin typeface="Calibri" pitchFamily="34" charset="0"/>
                <a:cs typeface="Calibri" pitchFamily="34" charset="0"/>
              </a:rPr>
              <a:t>?</a:t>
            </a:r>
          </a:p>
          <a:p>
            <a:pPr marL="190500" indent="-190500" fontAlgn="base">
              <a:spcBef>
                <a:spcPct val="50000"/>
              </a:spcBef>
              <a:spcAft>
                <a:spcPct val="0"/>
              </a:spcAft>
              <a:buFontTx/>
              <a:buChar char="•"/>
              <a:defRPr/>
            </a:pPr>
            <a:r>
              <a:rPr lang="nl-NL" dirty="0">
                <a:solidFill>
                  <a:srgbClr val="2D2D8A"/>
                </a:solidFill>
                <a:latin typeface="Calibri" pitchFamily="34" charset="0"/>
                <a:cs typeface="Calibri" pitchFamily="34" charset="0"/>
              </a:rPr>
              <a:t>De ouders raken vertrouwd met </a:t>
            </a:r>
            <a:r>
              <a:rPr lang="nl-NL" dirty="0" smtClean="0">
                <a:solidFill>
                  <a:srgbClr val="2D2D8A"/>
                </a:solidFill>
                <a:latin typeface="Calibri" pitchFamily="34" charset="0"/>
                <a:cs typeface="Calibri" pitchFamily="34" charset="0"/>
              </a:rPr>
              <a:t>houdings- en hanteringsadviezen en passen deze toe</a:t>
            </a:r>
          </a:p>
          <a:p>
            <a:pPr marL="190500" indent="-190500" fontAlgn="base">
              <a:spcBef>
                <a:spcPct val="50000"/>
              </a:spcBef>
              <a:spcAft>
                <a:spcPct val="0"/>
              </a:spcAft>
              <a:buFontTx/>
              <a:buChar char="•"/>
              <a:defRPr/>
            </a:pPr>
            <a:r>
              <a:rPr lang="nl-NL" dirty="0" smtClean="0">
                <a:solidFill>
                  <a:srgbClr val="2D2D8A"/>
                </a:solidFill>
                <a:latin typeface="Calibri" pitchFamily="34" charset="0"/>
                <a:cs typeface="Calibri" pitchFamily="34" charset="0"/>
              </a:rPr>
              <a:t>Ouders zijn bekend met preventieve </a:t>
            </a:r>
            <a:r>
              <a:rPr lang="nl-NL" dirty="0">
                <a:solidFill>
                  <a:srgbClr val="2D2D8A"/>
                </a:solidFill>
                <a:latin typeface="Calibri" pitchFamily="34" charset="0"/>
                <a:cs typeface="Calibri" pitchFamily="34" charset="0"/>
              </a:rPr>
              <a:t>maatregelen en zijn op de hoogte van het te verwachten beloop.</a:t>
            </a:r>
          </a:p>
        </p:txBody>
      </p:sp>
    </p:spTree>
    <p:extLst>
      <p:ext uri="{BB962C8B-B14F-4D97-AF65-F5344CB8AC3E}">
        <p14:creationId xmlns:p14="http://schemas.microsoft.com/office/powerpoint/2010/main" val="18474592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914400" y="332656"/>
            <a:ext cx="8229600" cy="1143000"/>
          </a:xfrm>
        </p:spPr>
        <p:txBody>
          <a:bodyPr/>
          <a:lstStyle/>
          <a:p>
            <a:pPr algn="l"/>
            <a:r>
              <a:rPr lang="nl-NL" sz="2400" u="sng" dirty="0" err="1" smtClean="0">
                <a:solidFill>
                  <a:schemeClr val="accent2"/>
                </a:solidFill>
                <a:latin typeface="Calibri" pitchFamily="34" charset="0"/>
                <a:cs typeface="Calibri" pitchFamily="34" charset="0"/>
              </a:rPr>
              <a:t>Subbehandeldoelen</a:t>
            </a:r>
            <a:endParaRPr lang="nl-NL" sz="2400" u="sng" dirty="0" smtClean="0">
              <a:solidFill>
                <a:schemeClr val="accent2"/>
              </a:solidFill>
              <a:latin typeface="Calibri" pitchFamily="34" charset="0"/>
              <a:cs typeface="Calibri" pitchFamily="34" charset="0"/>
            </a:endParaRPr>
          </a:p>
        </p:txBody>
      </p:sp>
      <p:sp>
        <p:nvSpPr>
          <p:cNvPr id="56323" name="Text Box 3"/>
          <p:cNvSpPr txBox="1">
            <a:spLocks noChangeArrowheads="1"/>
          </p:cNvSpPr>
          <p:nvPr/>
        </p:nvSpPr>
        <p:spPr bwMode="auto">
          <a:xfrm>
            <a:off x="827584" y="1628800"/>
            <a:ext cx="8172400" cy="3631763"/>
          </a:xfrm>
          <a:prstGeom prst="rect">
            <a:avLst/>
          </a:prstGeom>
          <a:noFill/>
          <a:ln w="9525">
            <a:noFill/>
            <a:miter lim="800000"/>
            <a:headEnd/>
            <a:tailEnd/>
          </a:ln>
          <a:effectLst/>
        </p:spPr>
        <p:txBody>
          <a:bodyPr wrap="square">
            <a:spAutoFit/>
          </a:bodyPr>
          <a:lstStyle/>
          <a:p>
            <a:pPr marL="190500" indent="-190500" fontAlgn="base">
              <a:spcBef>
                <a:spcPts val="1200"/>
              </a:spcBef>
              <a:spcAft>
                <a:spcPct val="0"/>
              </a:spcAft>
              <a:defRPr/>
            </a:pPr>
            <a:r>
              <a:rPr lang="nl-NL" dirty="0">
                <a:solidFill>
                  <a:srgbClr val="2D2D8A"/>
                </a:solidFill>
                <a:latin typeface="Calibri" pitchFamily="34" charset="0"/>
                <a:cs typeface="Calibri" pitchFamily="34" charset="0"/>
              </a:rPr>
              <a:t>Na 3 behandelingen:</a:t>
            </a:r>
          </a:p>
          <a:p>
            <a:pPr marL="180975" indent="-180975" fontAlgn="base">
              <a:spcBef>
                <a:spcPts val="1200"/>
              </a:spcBef>
              <a:spcAft>
                <a:spcPct val="0"/>
              </a:spcAft>
              <a:buFont typeface="Arial" pitchFamily="34" charset="0"/>
              <a:buChar char="•"/>
              <a:defRPr/>
            </a:pPr>
            <a:r>
              <a:rPr lang="nl-NL" dirty="0">
                <a:solidFill>
                  <a:srgbClr val="333399"/>
                </a:solidFill>
                <a:latin typeface="Calibri" pitchFamily="34" charset="0"/>
                <a:cs typeface="Calibri" pitchFamily="34" charset="0"/>
              </a:rPr>
              <a:t>Is er een volledige normalisatie van de symmetrie  dan wel een  dermate reductie dat de symmetrie met </a:t>
            </a:r>
            <a:r>
              <a:rPr lang="nl-NL" dirty="0" err="1">
                <a:solidFill>
                  <a:srgbClr val="333399"/>
                </a:solidFill>
                <a:latin typeface="Calibri" pitchFamily="34" charset="0"/>
                <a:cs typeface="Calibri" pitchFamily="34" charset="0"/>
              </a:rPr>
              <a:t>kft</a:t>
            </a:r>
            <a:r>
              <a:rPr lang="nl-NL" dirty="0">
                <a:solidFill>
                  <a:srgbClr val="333399"/>
                </a:solidFill>
                <a:latin typeface="Calibri" pitchFamily="34" charset="0"/>
                <a:cs typeface="Calibri" pitchFamily="34" charset="0"/>
              </a:rPr>
              <a:t>. beïnvloedbaar </a:t>
            </a:r>
            <a:r>
              <a:rPr lang="nl-NL" dirty="0" smtClean="0">
                <a:solidFill>
                  <a:srgbClr val="333399"/>
                </a:solidFill>
                <a:latin typeface="Calibri" pitchFamily="34" charset="0"/>
                <a:cs typeface="Calibri" pitchFamily="34" charset="0"/>
              </a:rPr>
              <a:t>is (AIMS – PSK)</a:t>
            </a:r>
          </a:p>
          <a:p>
            <a:pPr marL="180975" indent="-180975" fontAlgn="base">
              <a:spcBef>
                <a:spcPts val="1200"/>
              </a:spcBef>
              <a:spcAft>
                <a:spcPct val="0"/>
              </a:spcAft>
              <a:buFont typeface="Arial" pitchFamily="34" charset="0"/>
              <a:buChar char="•"/>
              <a:defRPr/>
            </a:pPr>
            <a:r>
              <a:rPr lang="nl-NL" dirty="0" smtClean="0">
                <a:solidFill>
                  <a:srgbClr val="333399"/>
                </a:solidFill>
                <a:latin typeface="Calibri" pitchFamily="34" charset="0"/>
                <a:cs typeface="Calibri" pitchFamily="34" charset="0"/>
              </a:rPr>
              <a:t>Is er sprake van een symmetrische functie in de hoog cervicale regio in die zin dat de flexie rotatietest en de lateroflexietest negatief scoren</a:t>
            </a:r>
            <a:r>
              <a:rPr lang="nl-NL" baseline="30000" dirty="0" smtClean="0">
                <a:solidFill>
                  <a:srgbClr val="333399"/>
                </a:solidFill>
                <a:latin typeface="Calibri" pitchFamily="34" charset="0"/>
                <a:cs typeface="Calibri" pitchFamily="34" charset="0"/>
              </a:rPr>
              <a:t>1 </a:t>
            </a:r>
            <a:r>
              <a:rPr lang="nl-NL" dirty="0" smtClean="0">
                <a:solidFill>
                  <a:srgbClr val="333399"/>
                </a:solidFill>
                <a:latin typeface="Calibri" pitchFamily="34" charset="0"/>
                <a:cs typeface="Calibri" pitchFamily="34" charset="0"/>
              </a:rPr>
              <a:t> (Flexie rotatietest)</a:t>
            </a:r>
            <a:endParaRPr lang="nl-NL" dirty="0">
              <a:solidFill>
                <a:srgbClr val="333399"/>
              </a:solidFill>
              <a:latin typeface="Calibri" pitchFamily="34" charset="0"/>
              <a:cs typeface="Calibri" pitchFamily="34" charset="0"/>
            </a:endParaRPr>
          </a:p>
          <a:p>
            <a:pPr marL="180975" indent="-180975" fontAlgn="base">
              <a:spcBef>
                <a:spcPts val="1200"/>
              </a:spcBef>
              <a:spcAft>
                <a:spcPct val="0"/>
              </a:spcAft>
              <a:buFont typeface="Arial" pitchFamily="34" charset="0"/>
              <a:buChar char="•"/>
              <a:defRPr/>
            </a:pPr>
            <a:r>
              <a:rPr lang="nl-NL" dirty="0">
                <a:solidFill>
                  <a:srgbClr val="333399"/>
                </a:solidFill>
                <a:latin typeface="Calibri" pitchFamily="34" charset="0"/>
                <a:cs typeface="Calibri" pitchFamily="34" charset="0"/>
              </a:rPr>
              <a:t>Is er geen sprake meer van een interne vegetatieve </a:t>
            </a:r>
            <a:r>
              <a:rPr lang="nl-NL" dirty="0" err="1" smtClean="0">
                <a:solidFill>
                  <a:srgbClr val="333399"/>
                </a:solidFill>
                <a:latin typeface="Calibri" pitchFamily="34" charset="0"/>
                <a:cs typeface="Calibri" pitchFamily="34" charset="0"/>
              </a:rPr>
              <a:t>dysregulatie</a:t>
            </a:r>
            <a:r>
              <a:rPr lang="nl-NL" dirty="0" smtClean="0">
                <a:solidFill>
                  <a:srgbClr val="333399"/>
                </a:solidFill>
                <a:latin typeface="Calibri" pitchFamily="34" charset="0"/>
                <a:cs typeface="Calibri" pitchFamily="34" charset="0"/>
              </a:rPr>
              <a:t> bijv. reflux (PSK)</a:t>
            </a:r>
            <a:endParaRPr lang="nl-NL" dirty="0">
              <a:solidFill>
                <a:srgbClr val="333399"/>
              </a:solidFill>
              <a:latin typeface="Calibri" pitchFamily="34" charset="0"/>
              <a:cs typeface="Calibri" pitchFamily="34" charset="0"/>
            </a:endParaRPr>
          </a:p>
          <a:p>
            <a:pPr marL="180975" indent="-180975" fontAlgn="base">
              <a:spcBef>
                <a:spcPts val="1200"/>
              </a:spcBef>
              <a:spcAft>
                <a:spcPct val="0"/>
              </a:spcAft>
              <a:buFont typeface="Arial" pitchFamily="34" charset="0"/>
              <a:buChar char="•"/>
              <a:defRPr/>
            </a:pPr>
            <a:r>
              <a:rPr lang="nl-NL" dirty="0">
                <a:solidFill>
                  <a:srgbClr val="333399"/>
                </a:solidFill>
                <a:latin typeface="Calibri" pitchFamily="34" charset="0"/>
                <a:cs typeface="Calibri" pitchFamily="34" charset="0"/>
              </a:rPr>
              <a:t>Is er geen sprake meer van overmatig </a:t>
            </a:r>
            <a:r>
              <a:rPr lang="nl-NL" dirty="0" smtClean="0">
                <a:solidFill>
                  <a:srgbClr val="333399"/>
                </a:solidFill>
                <a:latin typeface="Calibri" pitchFamily="34" charset="0"/>
                <a:cs typeface="Calibri" pitchFamily="34" charset="0"/>
              </a:rPr>
              <a:t>huilgedrag (PSK)</a:t>
            </a:r>
            <a:endParaRPr lang="nl-NL" dirty="0">
              <a:solidFill>
                <a:srgbClr val="333399"/>
              </a:solidFill>
              <a:latin typeface="Calibri" pitchFamily="34" charset="0"/>
              <a:cs typeface="Calibri" pitchFamily="34" charset="0"/>
            </a:endParaRPr>
          </a:p>
          <a:p>
            <a:pPr marL="180975" indent="-180975" fontAlgn="base">
              <a:spcBef>
                <a:spcPts val="1200"/>
              </a:spcBef>
              <a:spcAft>
                <a:spcPct val="0"/>
              </a:spcAft>
              <a:buFont typeface="Arial" pitchFamily="34" charset="0"/>
              <a:buChar char="•"/>
              <a:defRPr/>
            </a:pPr>
            <a:r>
              <a:rPr lang="nl-NL" dirty="0">
                <a:solidFill>
                  <a:srgbClr val="333399"/>
                </a:solidFill>
                <a:latin typeface="Calibri" pitchFamily="34" charset="0"/>
                <a:cs typeface="Calibri" pitchFamily="34" charset="0"/>
              </a:rPr>
              <a:t>Etc.</a:t>
            </a:r>
          </a:p>
          <a:p>
            <a:pPr marL="190500" indent="-190500" fontAlgn="base">
              <a:spcBef>
                <a:spcPct val="50000"/>
              </a:spcBef>
              <a:spcAft>
                <a:spcPct val="0"/>
              </a:spcAft>
              <a:defRPr/>
            </a:pPr>
            <a:endParaRPr lang="nl-NL" sz="2400" dirty="0">
              <a:solidFill>
                <a:srgbClr val="2D2D8A"/>
              </a:solidFill>
            </a:endParaRPr>
          </a:p>
        </p:txBody>
      </p:sp>
      <p:sp>
        <p:nvSpPr>
          <p:cNvPr id="2" name="Rechthoek 1"/>
          <p:cNvSpPr/>
          <p:nvPr/>
        </p:nvSpPr>
        <p:spPr>
          <a:xfrm>
            <a:off x="4427984" y="6093296"/>
            <a:ext cx="4572000" cy="461665"/>
          </a:xfrm>
          <a:prstGeom prst="rect">
            <a:avLst/>
          </a:prstGeom>
        </p:spPr>
        <p:txBody>
          <a:bodyPr>
            <a:spAutoFit/>
          </a:bodyPr>
          <a:lstStyle/>
          <a:p>
            <a:pPr lvl="0" fontAlgn="base">
              <a:spcBef>
                <a:spcPct val="0"/>
              </a:spcBef>
              <a:spcAft>
                <a:spcPct val="0"/>
              </a:spcAft>
              <a:defRPr/>
            </a:pPr>
            <a:r>
              <a:rPr lang="nl-NL" sz="800" dirty="0" smtClean="0">
                <a:solidFill>
                  <a:srgbClr val="333399"/>
                </a:solidFill>
                <a:latin typeface="Calibri" pitchFamily="34" charset="0"/>
                <a:cs typeface="Calibri" pitchFamily="34" charset="0"/>
              </a:rPr>
              <a:t>1. Takasaki </a:t>
            </a:r>
            <a:r>
              <a:rPr lang="nl-NL" sz="800" dirty="0">
                <a:solidFill>
                  <a:srgbClr val="333399"/>
                </a:solidFill>
                <a:latin typeface="Calibri" pitchFamily="34" charset="0"/>
                <a:cs typeface="Calibri" pitchFamily="34" charset="0"/>
              </a:rPr>
              <a:t>H, Hall T, </a:t>
            </a:r>
            <a:r>
              <a:rPr lang="nl-NL" sz="800" dirty="0" err="1">
                <a:solidFill>
                  <a:srgbClr val="333399"/>
                </a:solidFill>
                <a:latin typeface="Calibri" pitchFamily="34" charset="0"/>
                <a:cs typeface="Calibri" pitchFamily="34" charset="0"/>
              </a:rPr>
              <a:t>Oshiro</a:t>
            </a:r>
            <a:r>
              <a:rPr lang="nl-NL" sz="800" dirty="0">
                <a:solidFill>
                  <a:srgbClr val="333399"/>
                </a:solidFill>
                <a:latin typeface="Calibri" pitchFamily="34" charset="0"/>
                <a:cs typeface="Calibri" pitchFamily="34" charset="0"/>
              </a:rPr>
              <a:t> S, </a:t>
            </a:r>
            <a:r>
              <a:rPr lang="nl-NL" sz="800" dirty="0" err="1">
                <a:solidFill>
                  <a:srgbClr val="333399"/>
                </a:solidFill>
                <a:latin typeface="Calibri" pitchFamily="34" charset="0"/>
                <a:cs typeface="Calibri" pitchFamily="34" charset="0"/>
              </a:rPr>
              <a:t>Kaneko</a:t>
            </a:r>
            <a:r>
              <a:rPr lang="nl-NL" sz="800" dirty="0">
                <a:solidFill>
                  <a:srgbClr val="333399"/>
                </a:solidFill>
                <a:latin typeface="Calibri" pitchFamily="34" charset="0"/>
                <a:cs typeface="Calibri" pitchFamily="34" charset="0"/>
              </a:rPr>
              <a:t> S, </a:t>
            </a:r>
            <a:r>
              <a:rPr lang="nl-NL" sz="800" dirty="0" err="1">
                <a:solidFill>
                  <a:srgbClr val="333399"/>
                </a:solidFill>
                <a:latin typeface="Calibri" pitchFamily="34" charset="0"/>
                <a:cs typeface="Calibri" pitchFamily="34" charset="0"/>
              </a:rPr>
              <a:t>Ikemoto</a:t>
            </a:r>
            <a:r>
              <a:rPr lang="nl-NL" sz="800" dirty="0">
                <a:solidFill>
                  <a:srgbClr val="333399"/>
                </a:solidFill>
                <a:latin typeface="Calibri" pitchFamily="34" charset="0"/>
                <a:cs typeface="Calibri" pitchFamily="34" charset="0"/>
              </a:rPr>
              <a:t> Y, </a:t>
            </a:r>
            <a:r>
              <a:rPr lang="nl-NL" sz="800" dirty="0" err="1">
                <a:solidFill>
                  <a:srgbClr val="333399"/>
                </a:solidFill>
                <a:latin typeface="Calibri" pitchFamily="34" charset="0"/>
                <a:cs typeface="Calibri" pitchFamily="34" charset="0"/>
              </a:rPr>
              <a:t>Jull</a:t>
            </a:r>
            <a:r>
              <a:rPr lang="nl-NL" sz="800" dirty="0">
                <a:solidFill>
                  <a:srgbClr val="333399"/>
                </a:solidFill>
                <a:latin typeface="Calibri" pitchFamily="34" charset="0"/>
                <a:cs typeface="Calibri" pitchFamily="34" charset="0"/>
              </a:rPr>
              <a:t> G. </a:t>
            </a:r>
            <a:r>
              <a:rPr lang="nl-NL" sz="800" dirty="0" err="1">
                <a:solidFill>
                  <a:srgbClr val="333399"/>
                </a:solidFill>
                <a:latin typeface="Calibri" pitchFamily="34" charset="0"/>
                <a:cs typeface="Calibri" pitchFamily="34" charset="0"/>
              </a:rPr>
              <a:t>Normal</a:t>
            </a:r>
            <a:r>
              <a:rPr lang="nl-NL" sz="800" dirty="0">
                <a:solidFill>
                  <a:srgbClr val="333399"/>
                </a:solidFill>
                <a:latin typeface="Calibri" pitchFamily="34" charset="0"/>
                <a:cs typeface="Calibri" pitchFamily="34" charset="0"/>
              </a:rPr>
              <a:t> kinematics of the </a:t>
            </a:r>
            <a:r>
              <a:rPr lang="nl-NL" sz="800" dirty="0" err="1">
                <a:solidFill>
                  <a:srgbClr val="333399"/>
                </a:solidFill>
                <a:latin typeface="Calibri" pitchFamily="34" charset="0"/>
                <a:cs typeface="Calibri" pitchFamily="34" charset="0"/>
              </a:rPr>
              <a:t>upper</a:t>
            </a:r>
            <a:r>
              <a:rPr lang="nl-NL" sz="800" dirty="0">
                <a:solidFill>
                  <a:srgbClr val="333399"/>
                </a:solidFill>
                <a:latin typeface="Calibri" pitchFamily="34" charset="0"/>
                <a:cs typeface="Calibri" pitchFamily="34" charset="0"/>
              </a:rPr>
              <a:t> cervical spine </a:t>
            </a:r>
            <a:r>
              <a:rPr lang="nl-NL" sz="800" dirty="0" err="1">
                <a:solidFill>
                  <a:srgbClr val="333399"/>
                </a:solidFill>
                <a:latin typeface="Calibri" pitchFamily="34" charset="0"/>
                <a:cs typeface="Calibri" pitchFamily="34" charset="0"/>
              </a:rPr>
              <a:t>during</a:t>
            </a:r>
            <a:r>
              <a:rPr lang="nl-NL" sz="800" dirty="0">
                <a:solidFill>
                  <a:srgbClr val="333399"/>
                </a:solidFill>
                <a:latin typeface="Calibri" pitchFamily="34" charset="0"/>
                <a:cs typeface="Calibri" pitchFamily="34" charset="0"/>
              </a:rPr>
              <a:t> the </a:t>
            </a:r>
            <a:r>
              <a:rPr lang="nl-NL" sz="800" dirty="0" err="1">
                <a:solidFill>
                  <a:srgbClr val="333399"/>
                </a:solidFill>
                <a:latin typeface="Calibri" pitchFamily="34" charset="0"/>
                <a:cs typeface="Calibri" pitchFamily="34" charset="0"/>
              </a:rPr>
              <a:t>Flexion-Rotation</a:t>
            </a:r>
            <a:r>
              <a:rPr lang="nl-NL" sz="800" dirty="0">
                <a:solidFill>
                  <a:srgbClr val="333399"/>
                </a:solidFill>
                <a:latin typeface="Calibri" pitchFamily="34" charset="0"/>
                <a:cs typeface="Calibri" pitchFamily="34" charset="0"/>
              </a:rPr>
              <a:t> Test - In vivo </a:t>
            </a:r>
            <a:r>
              <a:rPr lang="nl-NL" sz="800" dirty="0" err="1">
                <a:solidFill>
                  <a:srgbClr val="333399"/>
                </a:solidFill>
                <a:latin typeface="Calibri" pitchFamily="34" charset="0"/>
                <a:cs typeface="Calibri" pitchFamily="34" charset="0"/>
              </a:rPr>
              <a:t>measurements</a:t>
            </a:r>
            <a:r>
              <a:rPr lang="nl-NL" sz="800" dirty="0">
                <a:solidFill>
                  <a:srgbClr val="333399"/>
                </a:solidFill>
                <a:latin typeface="Calibri" pitchFamily="34" charset="0"/>
                <a:cs typeface="Calibri" pitchFamily="34" charset="0"/>
              </a:rPr>
              <a:t> </a:t>
            </a:r>
            <a:r>
              <a:rPr lang="nl-NL" sz="800" dirty="0" err="1">
                <a:solidFill>
                  <a:srgbClr val="333399"/>
                </a:solidFill>
                <a:latin typeface="Calibri" pitchFamily="34" charset="0"/>
                <a:cs typeface="Calibri" pitchFamily="34" charset="0"/>
              </a:rPr>
              <a:t>using</a:t>
            </a:r>
            <a:r>
              <a:rPr lang="nl-NL" sz="800" dirty="0">
                <a:solidFill>
                  <a:srgbClr val="333399"/>
                </a:solidFill>
                <a:latin typeface="Calibri" pitchFamily="34" charset="0"/>
                <a:cs typeface="Calibri" pitchFamily="34" charset="0"/>
              </a:rPr>
              <a:t> </a:t>
            </a:r>
            <a:r>
              <a:rPr lang="nl-NL" sz="800" dirty="0" err="1">
                <a:solidFill>
                  <a:srgbClr val="333399"/>
                </a:solidFill>
                <a:latin typeface="Calibri" pitchFamily="34" charset="0"/>
                <a:cs typeface="Calibri" pitchFamily="34" charset="0"/>
              </a:rPr>
              <a:t>magnetic</a:t>
            </a:r>
            <a:r>
              <a:rPr lang="nl-NL" sz="800" dirty="0">
                <a:solidFill>
                  <a:srgbClr val="333399"/>
                </a:solidFill>
                <a:latin typeface="Calibri" pitchFamily="34" charset="0"/>
                <a:cs typeface="Calibri" pitchFamily="34" charset="0"/>
              </a:rPr>
              <a:t> </a:t>
            </a:r>
            <a:r>
              <a:rPr lang="nl-NL" sz="800" dirty="0" err="1">
                <a:solidFill>
                  <a:srgbClr val="333399"/>
                </a:solidFill>
                <a:latin typeface="Calibri" pitchFamily="34" charset="0"/>
                <a:cs typeface="Calibri" pitchFamily="34" charset="0"/>
              </a:rPr>
              <a:t>resonance</a:t>
            </a:r>
            <a:r>
              <a:rPr lang="nl-NL" sz="800" dirty="0">
                <a:solidFill>
                  <a:srgbClr val="333399"/>
                </a:solidFill>
                <a:latin typeface="Calibri" pitchFamily="34" charset="0"/>
                <a:cs typeface="Calibri" pitchFamily="34" charset="0"/>
              </a:rPr>
              <a:t> imaging. Manual therapy. 2011;16(2):167-71.</a:t>
            </a:r>
          </a:p>
        </p:txBody>
      </p:sp>
    </p:spTree>
    <p:extLst>
      <p:ext uri="{BB962C8B-B14F-4D97-AF65-F5344CB8AC3E}">
        <p14:creationId xmlns:p14="http://schemas.microsoft.com/office/powerpoint/2010/main" val="15764506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83568" y="332656"/>
            <a:ext cx="8229600" cy="1143000"/>
          </a:xfrm>
        </p:spPr>
        <p:txBody>
          <a:bodyPr/>
          <a:lstStyle/>
          <a:p>
            <a:pPr algn="l"/>
            <a:r>
              <a:rPr lang="nl-NL" sz="2400" u="sng" dirty="0" smtClean="0">
                <a:solidFill>
                  <a:schemeClr val="accent2"/>
                </a:solidFill>
                <a:latin typeface="Calibri" pitchFamily="34" charset="0"/>
                <a:cs typeface="Calibri" pitchFamily="34" charset="0"/>
              </a:rPr>
              <a:t>Evaluatie van de behandeling:</a:t>
            </a:r>
          </a:p>
        </p:txBody>
      </p:sp>
      <p:sp>
        <p:nvSpPr>
          <p:cNvPr id="52227" name="Rechthoek 3"/>
          <p:cNvSpPr>
            <a:spLocks noChangeArrowheads="1"/>
          </p:cNvSpPr>
          <p:nvPr/>
        </p:nvSpPr>
        <p:spPr bwMode="auto">
          <a:xfrm>
            <a:off x="827584" y="1928813"/>
            <a:ext cx="6840759" cy="2308324"/>
          </a:xfrm>
          <a:prstGeom prst="rect">
            <a:avLst/>
          </a:prstGeom>
          <a:noFill/>
          <a:ln w="9525">
            <a:noFill/>
            <a:miter lim="800000"/>
            <a:headEnd/>
            <a:tailEnd/>
          </a:ln>
        </p:spPr>
        <p:txBody>
          <a:bodyPr wrap="square">
            <a:spAutoFit/>
          </a:bodyPr>
          <a:lstStyle/>
          <a:p>
            <a:pPr fontAlgn="base">
              <a:spcBef>
                <a:spcPct val="0"/>
              </a:spcBef>
              <a:spcAft>
                <a:spcPct val="0"/>
              </a:spcAft>
            </a:pPr>
            <a:r>
              <a:rPr lang="nl-NL" dirty="0" err="1">
                <a:solidFill>
                  <a:srgbClr val="333399"/>
                </a:solidFill>
                <a:latin typeface="Calibri" pitchFamily="34" charset="0"/>
                <a:cs typeface="Calibri" pitchFamily="34" charset="0"/>
              </a:rPr>
              <a:t>Stoornisnivo</a:t>
            </a:r>
            <a:r>
              <a:rPr lang="nl-NL" dirty="0">
                <a:solidFill>
                  <a:srgbClr val="333399"/>
                </a:solidFill>
                <a:latin typeface="Calibri" pitchFamily="34" charset="0"/>
                <a:cs typeface="Calibri" pitchFamily="34" charset="0"/>
              </a:rPr>
              <a:t>: </a:t>
            </a:r>
          </a:p>
          <a:p>
            <a:pPr fontAlgn="base">
              <a:spcBef>
                <a:spcPct val="0"/>
              </a:spcBef>
              <a:spcAft>
                <a:spcPct val="0"/>
              </a:spcAft>
            </a:pPr>
            <a:endParaRPr lang="nl-NL" dirty="0">
              <a:solidFill>
                <a:srgbClr val="333399"/>
              </a:solidFill>
              <a:latin typeface="Calibri" pitchFamily="34" charset="0"/>
              <a:cs typeface="Calibri" pitchFamily="34" charset="0"/>
            </a:endParaRPr>
          </a:p>
          <a:p>
            <a:pPr lvl="1" fontAlgn="base">
              <a:spcBef>
                <a:spcPct val="0"/>
              </a:spcBef>
              <a:spcAft>
                <a:spcPct val="0"/>
              </a:spcAft>
              <a:buFont typeface="Arial" pitchFamily="34" charset="0"/>
              <a:buChar char="•"/>
            </a:pPr>
            <a:r>
              <a:rPr lang="nl-NL" dirty="0">
                <a:solidFill>
                  <a:srgbClr val="333399"/>
                </a:solidFill>
                <a:latin typeface="Calibri" pitchFamily="34" charset="0"/>
                <a:cs typeface="Calibri" pitchFamily="34" charset="0"/>
              </a:rPr>
              <a:t> Palpatie</a:t>
            </a:r>
          </a:p>
          <a:p>
            <a:pPr lvl="1" fontAlgn="base">
              <a:spcBef>
                <a:spcPct val="0"/>
              </a:spcBef>
              <a:spcAft>
                <a:spcPct val="0"/>
              </a:spcAft>
              <a:buFont typeface="Arial" pitchFamily="34" charset="0"/>
              <a:buChar char="•"/>
            </a:pPr>
            <a:r>
              <a:rPr lang="nl-NL" dirty="0">
                <a:solidFill>
                  <a:srgbClr val="333399"/>
                </a:solidFill>
                <a:latin typeface="Calibri" pitchFamily="34" charset="0"/>
                <a:cs typeface="Calibri" pitchFamily="34" charset="0"/>
              </a:rPr>
              <a:t> X foto</a:t>
            </a:r>
          </a:p>
          <a:p>
            <a:pPr lvl="1" fontAlgn="base">
              <a:spcBef>
                <a:spcPct val="0"/>
              </a:spcBef>
              <a:spcAft>
                <a:spcPct val="0"/>
              </a:spcAft>
              <a:buFont typeface="Arial" pitchFamily="34" charset="0"/>
              <a:buChar char="•"/>
            </a:pPr>
            <a:r>
              <a:rPr lang="nl-NL" dirty="0" smtClean="0">
                <a:solidFill>
                  <a:srgbClr val="333399"/>
                </a:solidFill>
                <a:latin typeface="Calibri" pitchFamily="34" charset="0"/>
                <a:cs typeface="Calibri" pitchFamily="34" charset="0"/>
              </a:rPr>
              <a:t>AIMS (kinderfysiotherapie of kinder-manueeltherapeut)</a:t>
            </a:r>
          </a:p>
          <a:p>
            <a:pPr lvl="1" fontAlgn="base">
              <a:spcBef>
                <a:spcPct val="0"/>
              </a:spcBef>
              <a:spcAft>
                <a:spcPct val="0"/>
              </a:spcAft>
              <a:buFont typeface="Arial" pitchFamily="34" charset="0"/>
              <a:buChar char="•"/>
            </a:pPr>
            <a:r>
              <a:rPr lang="nl-NL" dirty="0" smtClean="0">
                <a:solidFill>
                  <a:srgbClr val="333399"/>
                </a:solidFill>
                <a:latin typeface="Calibri" pitchFamily="34" charset="0"/>
                <a:cs typeface="Calibri" pitchFamily="34" charset="0"/>
              </a:rPr>
              <a:t>Flexie rotatietest</a:t>
            </a:r>
          </a:p>
          <a:p>
            <a:pPr lvl="1" fontAlgn="base">
              <a:spcBef>
                <a:spcPct val="0"/>
              </a:spcBef>
              <a:spcAft>
                <a:spcPct val="0"/>
              </a:spcAft>
              <a:buFont typeface="Arial" pitchFamily="34" charset="0"/>
              <a:buChar char="•"/>
            </a:pPr>
            <a:r>
              <a:rPr lang="nl-NL" dirty="0" err="1" smtClean="0">
                <a:solidFill>
                  <a:srgbClr val="333399"/>
                </a:solidFill>
                <a:latin typeface="Calibri" pitchFamily="34" charset="0"/>
                <a:cs typeface="Calibri" pitchFamily="34" charset="0"/>
              </a:rPr>
              <a:t>Plagiocephalometrie</a:t>
            </a:r>
            <a:r>
              <a:rPr lang="nl-NL" dirty="0" smtClean="0">
                <a:solidFill>
                  <a:srgbClr val="333399"/>
                </a:solidFill>
                <a:latin typeface="Calibri" pitchFamily="34" charset="0"/>
                <a:cs typeface="Calibri" pitchFamily="34" charset="0"/>
              </a:rPr>
              <a:t> (PCM of </a:t>
            </a:r>
            <a:r>
              <a:rPr lang="nl-NL" dirty="0" err="1" smtClean="0">
                <a:solidFill>
                  <a:srgbClr val="333399"/>
                </a:solidFill>
                <a:latin typeface="Calibri" pitchFamily="34" charset="0"/>
                <a:cs typeface="Calibri" pitchFamily="34" charset="0"/>
              </a:rPr>
              <a:t>Argenta</a:t>
            </a:r>
            <a:r>
              <a:rPr lang="nl-NL" dirty="0" smtClean="0">
                <a:solidFill>
                  <a:srgbClr val="333399"/>
                </a:solidFill>
                <a:latin typeface="Calibri" pitchFamily="34" charset="0"/>
                <a:cs typeface="Calibri" pitchFamily="34" charset="0"/>
              </a:rPr>
              <a:t>)</a:t>
            </a:r>
          </a:p>
          <a:p>
            <a:pPr lvl="1" fontAlgn="base">
              <a:spcBef>
                <a:spcPct val="0"/>
              </a:spcBef>
              <a:spcAft>
                <a:spcPct val="0"/>
              </a:spcAft>
              <a:buFont typeface="Arial" pitchFamily="34" charset="0"/>
              <a:buChar char="•"/>
            </a:pPr>
            <a:endParaRPr lang="nl-NL" dirty="0">
              <a:solidFill>
                <a:srgbClr val="333399"/>
              </a:solidFill>
              <a:latin typeface="Calibri" pitchFamily="34" charset="0"/>
              <a:cs typeface="Calibri" pitchFamily="34" charset="0"/>
            </a:endParaRPr>
          </a:p>
        </p:txBody>
      </p:sp>
    </p:spTree>
    <p:extLst>
      <p:ext uri="{BB962C8B-B14F-4D97-AF65-F5344CB8AC3E}">
        <p14:creationId xmlns:p14="http://schemas.microsoft.com/office/powerpoint/2010/main" val="7833245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4"/>
          <p:cNvSpPr txBox="1">
            <a:spLocks noChangeArrowheads="1"/>
          </p:cNvSpPr>
          <p:nvPr/>
        </p:nvSpPr>
        <p:spPr bwMode="auto">
          <a:xfrm>
            <a:off x="539552" y="1066800"/>
            <a:ext cx="7613848" cy="646331"/>
          </a:xfrm>
          <a:prstGeom prst="rect">
            <a:avLst/>
          </a:prstGeom>
          <a:noFill/>
          <a:ln w="9525">
            <a:noFill/>
            <a:miter lim="800000"/>
            <a:headEnd/>
            <a:tailEnd/>
          </a:ln>
        </p:spPr>
        <p:txBody>
          <a:bodyPr wrap="square">
            <a:spAutoFit/>
          </a:bodyPr>
          <a:lstStyle/>
          <a:p>
            <a:pPr fontAlgn="base">
              <a:spcBef>
                <a:spcPct val="50000"/>
              </a:spcBef>
              <a:spcAft>
                <a:spcPct val="0"/>
              </a:spcAft>
            </a:pPr>
            <a:r>
              <a:rPr lang="nl-NL" dirty="0">
                <a:solidFill>
                  <a:srgbClr val="333399"/>
                </a:solidFill>
                <a:latin typeface="Calibri" pitchFamily="34" charset="0"/>
                <a:cs typeface="Calibri" pitchFamily="34" charset="0"/>
              </a:rPr>
              <a:t>Zijn er patiëntgebonden variabelen / eigenschappen  die een rol van belang spelen bij </a:t>
            </a:r>
            <a:r>
              <a:rPr lang="nl-NL" dirty="0" smtClean="0">
                <a:solidFill>
                  <a:srgbClr val="333399"/>
                </a:solidFill>
                <a:latin typeface="Calibri" pitchFamily="34" charset="0"/>
                <a:cs typeface="Calibri" pitchFamily="34" charset="0"/>
              </a:rPr>
              <a:t>een voorkeurshouding o.b.v. een HCFS??</a:t>
            </a:r>
            <a:endParaRPr lang="nl-NL" dirty="0">
              <a:solidFill>
                <a:srgbClr val="333399"/>
              </a:solidFill>
              <a:latin typeface="Calibri" pitchFamily="34" charset="0"/>
              <a:cs typeface="Calibri" pitchFamily="34" charset="0"/>
            </a:endParaRPr>
          </a:p>
        </p:txBody>
      </p:sp>
      <p:sp>
        <p:nvSpPr>
          <p:cNvPr id="55299" name="Text Box 5"/>
          <p:cNvSpPr txBox="1">
            <a:spLocks noChangeArrowheads="1"/>
          </p:cNvSpPr>
          <p:nvPr/>
        </p:nvSpPr>
        <p:spPr bwMode="auto">
          <a:xfrm>
            <a:off x="611560" y="2281914"/>
            <a:ext cx="6781800" cy="646331"/>
          </a:xfrm>
          <a:prstGeom prst="rect">
            <a:avLst/>
          </a:prstGeom>
          <a:noFill/>
          <a:ln w="9525">
            <a:noFill/>
            <a:miter lim="800000"/>
            <a:headEnd/>
            <a:tailEnd/>
          </a:ln>
        </p:spPr>
        <p:txBody>
          <a:bodyPr>
            <a:spAutoFit/>
          </a:bodyPr>
          <a:lstStyle/>
          <a:p>
            <a:pPr fontAlgn="base">
              <a:spcBef>
                <a:spcPct val="0"/>
              </a:spcBef>
              <a:spcAft>
                <a:spcPct val="0"/>
              </a:spcAft>
            </a:pPr>
            <a:r>
              <a:rPr lang="nl-NL" dirty="0">
                <a:solidFill>
                  <a:srgbClr val="333399"/>
                </a:solidFill>
                <a:latin typeface="Calibri" pitchFamily="34" charset="0"/>
                <a:cs typeface="Calibri" pitchFamily="34" charset="0"/>
              </a:rPr>
              <a:t>Spelen e</a:t>
            </a:r>
            <a:r>
              <a:rPr lang="nl-NL" dirty="0">
                <a:solidFill>
                  <a:schemeClr val="accent2"/>
                </a:solidFill>
                <a:latin typeface="Calibri" pitchFamily="34" charset="0"/>
                <a:cs typeface="Calibri" pitchFamily="34" charset="0"/>
              </a:rPr>
              <a:t>xter</a:t>
            </a:r>
            <a:r>
              <a:rPr lang="nl-NL" dirty="0">
                <a:solidFill>
                  <a:srgbClr val="333399"/>
                </a:solidFill>
                <a:latin typeface="Calibri" pitchFamily="34" charset="0"/>
                <a:cs typeface="Calibri" pitchFamily="34" charset="0"/>
              </a:rPr>
              <a:t>ne factoren een rol van belang bij het omgaan met de aandoening??</a:t>
            </a:r>
          </a:p>
        </p:txBody>
      </p:sp>
      <p:sp>
        <p:nvSpPr>
          <p:cNvPr id="9" name="Rectangle 2"/>
          <p:cNvSpPr>
            <a:spLocks noGrp="1" noChangeArrowheads="1"/>
          </p:cNvSpPr>
          <p:nvPr>
            <p:ph type="title"/>
          </p:nvPr>
        </p:nvSpPr>
        <p:spPr>
          <a:xfrm>
            <a:off x="395536" y="0"/>
            <a:ext cx="8229600" cy="1143000"/>
          </a:xfrm>
        </p:spPr>
        <p:txBody>
          <a:bodyPr/>
          <a:lstStyle/>
          <a:p>
            <a:pPr algn="l"/>
            <a:r>
              <a:rPr lang="nl-NL" sz="2400" u="sng" dirty="0" smtClean="0">
                <a:solidFill>
                  <a:schemeClr val="accent2"/>
                </a:solidFill>
                <a:latin typeface="Calibri" pitchFamily="34" charset="0"/>
                <a:cs typeface="Calibri" pitchFamily="34" charset="0"/>
              </a:rPr>
              <a:t>Vervolg evaluatie behandeling</a:t>
            </a:r>
          </a:p>
        </p:txBody>
      </p:sp>
    </p:spTree>
    <p:extLst>
      <p:ext uri="{BB962C8B-B14F-4D97-AF65-F5344CB8AC3E}">
        <p14:creationId xmlns:p14="http://schemas.microsoft.com/office/powerpoint/2010/main" val="35419951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Text Box 3"/>
          <p:cNvSpPr txBox="1">
            <a:spLocks noChangeArrowheads="1"/>
          </p:cNvSpPr>
          <p:nvPr/>
        </p:nvSpPr>
        <p:spPr bwMode="auto">
          <a:xfrm>
            <a:off x="1403648" y="1628800"/>
            <a:ext cx="7010400" cy="2262158"/>
          </a:xfrm>
          <a:prstGeom prst="rect">
            <a:avLst/>
          </a:prstGeom>
          <a:noFill/>
          <a:ln w="9525">
            <a:noFill/>
            <a:miter lim="800000"/>
            <a:headEnd/>
            <a:tailEnd/>
          </a:ln>
          <a:effectLst/>
        </p:spPr>
        <p:txBody>
          <a:bodyPr>
            <a:spAutoFit/>
          </a:bodyPr>
          <a:lstStyle/>
          <a:p>
            <a:pPr fontAlgn="base">
              <a:lnSpc>
                <a:spcPct val="80000"/>
              </a:lnSpc>
              <a:spcBef>
                <a:spcPct val="50000"/>
              </a:spcBef>
              <a:spcAft>
                <a:spcPct val="0"/>
              </a:spcAft>
              <a:defRPr/>
            </a:pPr>
            <a:r>
              <a:rPr lang="en-US" dirty="0">
                <a:solidFill>
                  <a:srgbClr val="2D2D8A"/>
                </a:solidFill>
                <a:latin typeface="Calibri" pitchFamily="34" charset="0"/>
                <a:cs typeface="Calibri" pitchFamily="34" charset="0"/>
              </a:rPr>
              <a:t>Participation level: </a:t>
            </a:r>
          </a:p>
          <a:p>
            <a:pPr fontAlgn="base">
              <a:lnSpc>
                <a:spcPct val="80000"/>
              </a:lnSpc>
              <a:spcBef>
                <a:spcPct val="50000"/>
              </a:spcBef>
              <a:spcAft>
                <a:spcPct val="0"/>
              </a:spcAft>
              <a:defRPr/>
            </a:pPr>
            <a:r>
              <a:rPr lang="en-US" dirty="0">
                <a:solidFill>
                  <a:srgbClr val="2D2D8A"/>
                </a:solidFill>
                <a:latin typeface="Calibri" pitchFamily="34" charset="0"/>
                <a:cs typeface="Calibri" pitchFamily="34" charset="0"/>
              </a:rPr>
              <a:t>“the individual involvement in the home surroundings in relation to the state of health, body functions and structures, activity and external factors. ( from: </a:t>
            </a:r>
            <a:r>
              <a:rPr lang="en-US" dirty="0" err="1">
                <a:solidFill>
                  <a:srgbClr val="2D2D8A"/>
                </a:solidFill>
                <a:latin typeface="Calibri" pitchFamily="34" charset="0"/>
                <a:cs typeface="Calibri" pitchFamily="34" charset="0"/>
              </a:rPr>
              <a:t>Kinderfysiotherapie</a:t>
            </a:r>
            <a:r>
              <a:rPr lang="en-US" dirty="0">
                <a:solidFill>
                  <a:srgbClr val="2D2D8A"/>
                </a:solidFill>
                <a:latin typeface="Calibri" pitchFamily="34" charset="0"/>
                <a:cs typeface="Calibri" pitchFamily="34" charset="0"/>
              </a:rPr>
              <a:t>: R. v. </a:t>
            </a:r>
            <a:r>
              <a:rPr lang="en-US" dirty="0" err="1">
                <a:solidFill>
                  <a:srgbClr val="2D2D8A"/>
                </a:solidFill>
                <a:latin typeface="Calibri" pitchFamily="34" charset="0"/>
                <a:cs typeface="Calibri" pitchFamily="34" charset="0"/>
              </a:rPr>
              <a:t>Empelen</a:t>
            </a:r>
            <a:r>
              <a:rPr lang="en-US" dirty="0">
                <a:solidFill>
                  <a:srgbClr val="2D2D8A"/>
                </a:solidFill>
                <a:latin typeface="Calibri" pitchFamily="34" charset="0"/>
                <a:cs typeface="Calibri" pitchFamily="34" charset="0"/>
              </a:rPr>
              <a:t> </a:t>
            </a:r>
            <a:r>
              <a:rPr lang="en-US" dirty="0" err="1" smtClean="0">
                <a:solidFill>
                  <a:srgbClr val="2D2D8A"/>
                </a:solidFill>
                <a:latin typeface="Calibri" pitchFamily="34" charset="0"/>
                <a:cs typeface="Calibri" pitchFamily="34" charset="0"/>
              </a:rPr>
              <a:t>ea</a:t>
            </a:r>
            <a:r>
              <a:rPr lang="en-US" dirty="0" smtClean="0">
                <a:solidFill>
                  <a:srgbClr val="2D2D8A"/>
                </a:solidFill>
                <a:latin typeface="Calibri" pitchFamily="34" charset="0"/>
                <a:cs typeface="Calibri" pitchFamily="34" charset="0"/>
              </a:rPr>
              <a:t>, 2e druk; </a:t>
            </a:r>
            <a:r>
              <a:rPr lang="en-US" dirty="0" err="1" smtClean="0">
                <a:solidFill>
                  <a:srgbClr val="2D2D8A"/>
                </a:solidFill>
                <a:latin typeface="Calibri" pitchFamily="34" charset="0"/>
                <a:cs typeface="Calibri" pitchFamily="34" charset="0"/>
              </a:rPr>
              <a:t>Maarssen</a:t>
            </a:r>
            <a:r>
              <a:rPr lang="en-US" dirty="0" smtClean="0">
                <a:solidFill>
                  <a:srgbClr val="2D2D8A"/>
                </a:solidFill>
                <a:latin typeface="Calibri" pitchFamily="34" charset="0"/>
                <a:cs typeface="Calibri" pitchFamily="34" charset="0"/>
              </a:rPr>
              <a:t> 2006</a:t>
            </a:r>
            <a:endParaRPr lang="en-US" dirty="0">
              <a:solidFill>
                <a:srgbClr val="2D2D8A"/>
              </a:solidFill>
              <a:latin typeface="Calibri" pitchFamily="34" charset="0"/>
              <a:cs typeface="Calibri" pitchFamily="34" charset="0"/>
            </a:endParaRPr>
          </a:p>
          <a:p>
            <a:pPr lvl="1" fontAlgn="base">
              <a:spcBef>
                <a:spcPct val="50000"/>
              </a:spcBef>
              <a:spcAft>
                <a:spcPct val="0"/>
              </a:spcAft>
              <a:defRPr/>
            </a:pPr>
            <a:endParaRPr lang="en-US" sz="2000" dirty="0">
              <a:solidFill>
                <a:srgbClr val="000000"/>
              </a:solidFill>
            </a:endParaRPr>
          </a:p>
          <a:p>
            <a:pPr lvl="1" fontAlgn="base">
              <a:spcBef>
                <a:spcPct val="50000"/>
              </a:spcBef>
              <a:spcAft>
                <a:spcPct val="0"/>
              </a:spcAft>
              <a:buFontTx/>
              <a:buChar char="•"/>
              <a:defRPr/>
            </a:pPr>
            <a:endParaRPr lang="en-US" sz="2000" dirty="0">
              <a:solidFill>
                <a:srgbClr val="000000"/>
              </a:solidFill>
            </a:endParaRPr>
          </a:p>
        </p:txBody>
      </p:sp>
      <p:sp>
        <p:nvSpPr>
          <p:cNvPr id="7" name="Rectangle 2"/>
          <p:cNvSpPr>
            <a:spLocks noGrp="1" noChangeArrowheads="1"/>
          </p:cNvSpPr>
          <p:nvPr>
            <p:ph type="title"/>
          </p:nvPr>
        </p:nvSpPr>
        <p:spPr>
          <a:xfrm>
            <a:off x="457200" y="274638"/>
            <a:ext cx="8229600" cy="1143000"/>
          </a:xfrm>
        </p:spPr>
        <p:txBody>
          <a:bodyPr/>
          <a:lstStyle/>
          <a:p>
            <a:pPr algn="l"/>
            <a:r>
              <a:rPr lang="nl-NL" sz="2400" u="sng" dirty="0" smtClean="0">
                <a:solidFill>
                  <a:schemeClr val="accent2"/>
                </a:solidFill>
                <a:latin typeface="Calibri" pitchFamily="34" charset="0"/>
                <a:cs typeface="Calibri" pitchFamily="34" charset="0"/>
              </a:rPr>
              <a:t>Vervolg evaluatie behandeling</a:t>
            </a:r>
          </a:p>
        </p:txBody>
      </p:sp>
    </p:spTree>
    <p:extLst>
      <p:ext uri="{BB962C8B-B14F-4D97-AF65-F5344CB8AC3E}">
        <p14:creationId xmlns:p14="http://schemas.microsoft.com/office/powerpoint/2010/main" val="36339400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jabloon EWMM presentatie">
  <a:themeElements>
    <a:clrScheme name="Sjabloon EWMM presentat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jabloon EWMM presentatie">
      <a:majorFont>
        <a:latin typeface="Arial"/>
        <a:ea typeface=""/>
        <a:cs typeface="Arial"/>
      </a:majorFont>
      <a:minorFont>
        <a:latin typeface="Arial"/>
        <a:ea typeface=""/>
        <a:cs typeface="Arial"/>
      </a:minorFont>
    </a:fontScheme>
    <a:fmtScheme name="Vermogen">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jabloon EWMM presentat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jabloon EWMM presentat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jabloon EWMM presentat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jabloon EWMM presentat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jabloon EWMM presentat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jabloon EWMM presentat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jabloon EWMM presentat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jabloon EWMM presentat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jabloon EWMM presentat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jabloon EWMM presentat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jabloon EWMM presentat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jabloon EWMM presentat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472</TotalTime>
  <Words>1060</Words>
  <Application>Microsoft Office PowerPoint</Application>
  <PresentationFormat>Diavoorstelling (4:3)</PresentationFormat>
  <Paragraphs>145</Paragraphs>
  <Slides>16</Slides>
  <Notes>13</Notes>
  <HiddenSlides>0</HiddenSlides>
  <MMClips>0</MMClips>
  <ScaleCrop>false</ScaleCrop>
  <HeadingPairs>
    <vt:vector size="4" baseType="variant">
      <vt:variant>
        <vt:lpstr>Thema</vt:lpstr>
      </vt:variant>
      <vt:variant>
        <vt:i4>1</vt:i4>
      </vt:variant>
      <vt:variant>
        <vt:lpstr>Diatitels</vt:lpstr>
      </vt:variant>
      <vt:variant>
        <vt:i4>16</vt:i4>
      </vt:variant>
    </vt:vector>
  </HeadingPairs>
  <TitlesOfParts>
    <vt:vector size="17" baseType="lpstr">
      <vt:lpstr>Sjabloon EWMM presentatie</vt:lpstr>
      <vt:lpstr>Definitie gezondheidsprobleem  voorkeurshouding op basis van  een hoog cervicale functiestoornis (HCFS)</vt:lpstr>
      <vt:lpstr>Vervolg definitie gezondheidsprobleem  voorkeurshouding op basis van  een HCFS</vt:lpstr>
      <vt:lpstr>Kinderfysiotherapeutische definitie van voorkeurshouding</vt:lpstr>
      <vt:lpstr>PowerPoint-presentatie</vt:lpstr>
      <vt:lpstr>PowerPoint-presentatie</vt:lpstr>
      <vt:lpstr>Subbehandeldoelen</vt:lpstr>
      <vt:lpstr>Evaluatie van de behandeling:</vt:lpstr>
      <vt:lpstr>Vervolg evaluatie behandeling</vt:lpstr>
      <vt:lpstr>Vervolg evaluatie behandeling</vt:lpstr>
      <vt:lpstr>=behandeling van voorkeurshouding o.b.v. HCFS SMART? </vt:lpstr>
      <vt:lpstr>Methodisch handelen</vt:lpstr>
      <vt:lpstr>PowerPoint-presentatie</vt:lpstr>
      <vt:lpstr>Visuele karakteristieken voorkeurshouding o.b.v. een HCFS</vt:lpstr>
      <vt:lpstr>Van “KISS” naar KIDD</vt:lpstr>
      <vt:lpstr>EBP trias van Sackett laatste decennium overwegend nadruk op externe evidentie.  De waarde van klinische evidentie lijkt vergeten.</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problem definition KISS (new)</dc:title>
  <dc:creator>Eric</dc:creator>
  <cp:lastModifiedBy>Eric</cp:lastModifiedBy>
  <cp:revision>10</cp:revision>
  <dcterms:created xsi:type="dcterms:W3CDTF">2015-01-27T10:30:41Z</dcterms:created>
  <dcterms:modified xsi:type="dcterms:W3CDTF">2015-03-20T12:55:23Z</dcterms:modified>
</cp:coreProperties>
</file>